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5"/>
  </p:notesMasterIdLst>
  <p:handoutMasterIdLst>
    <p:handoutMasterId r:id="rId96"/>
  </p:handoutMasterIdLst>
  <p:sldIdLst>
    <p:sldId id="345" r:id="rId3"/>
    <p:sldId id="256" r:id="rId4"/>
    <p:sldId id="348" r:id="rId5"/>
    <p:sldId id="347" r:id="rId6"/>
    <p:sldId id="350" r:id="rId7"/>
    <p:sldId id="352" r:id="rId8"/>
    <p:sldId id="351" r:id="rId9"/>
    <p:sldId id="353" r:id="rId10"/>
    <p:sldId id="355" r:id="rId11"/>
    <p:sldId id="349" r:id="rId12"/>
    <p:sldId id="354" r:id="rId13"/>
    <p:sldId id="346" r:id="rId14"/>
    <p:sldId id="257" r:id="rId16"/>
    <p:sldId id="258" r:id="rId17"/>
    <p:sldId id="259" r:id="rId18"/>
    <p:sldId id="260" r:id="rId19"/>
    <p:sldId id="261" r:id="rId20"/>
    <p:sldId id="263" r:id="rId21"/>
    <p:sldId id="264" r:id="rId22"/>
    <p:sldId id="265" r:id="rId23"/>
    <p:sldId id="266" r:id="rId24"/>
    <p:sldId id="267" r:id="rId25"/>
    <p:sldId id="268" r:id="rId26"/>
    <p:sldId id="270" r:id="rId27"/>
    <p:sldId id="271" r:id="rId28"/>
    <p:sldId id="272" r:id="rId29"/>
    <p:sldId id="273" r:id="rId30"/>
    <p:sldId id="274" r:id="rId31"/>
    <p:sldId id="275" r:id="rId32"/>
    <p:sldId id="276" r:id="rId33"/>
    <p:sldId id="277" r:id="rId34"/>
    <p:sldId id="278" r:id="rId35"/>
    <p:sldId id="279" r:id="rId36"/>
    <p:sldId id="280" r:id="rId37"/>
    <p:sldId id="281" r:id="rId38"/>
    <p:sldId id="282" r:id="rId39"/>
    <p:sldId id="283" r:id="rId40"/>
    <p:sldId id="284" r:id="rId41"/>
    <p:sldId id="285" r:id="rId42"/>
    <p:sldId id="286" r:id="rId43"/>
    <p:sldId id="287" r:id="rId44"/>
    <p:sldId id="288" r:id="rId45"/>
    <p:sldId id="289" r:id="rId46"/>
    <p:sldId id="290"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27" userDrawn="1">
          <p15:clr>
            <a:srgbClr val="A4A3A4"/>
          </p15:clr>
        </p15:guide>
        <p15:guide id="2" pos="291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5620"/>
    <p:restoredTop sz="94660"/>
  </p:normalViewPr>
  <p:slideViewPr>
    <p:cSldViewPr showGuides="1">
      <p:cViewPr varScale="1">
        <p:scale>
          <a:sx n="86" d="100"/>
          <a:sy n="86" d="100"/>
        </p:scale>
        <p:origin x="-1494" y="-90"/>
      </p:cViewPr>
      <p:guideLst>
        <p:guide orient="horz" pos="2227"/>
        <p:guide pos="2912"/>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9" Type="http://schemas.openxmlformats.org/officeDocument/2006/relationships/tableStyles" Target="tableStyles.xml"/><Relationship Id="rId98" Type="http://schemas.openxmlformats.org/officeDocument/2006/relationships/viewProps" Target="viewProps.xml"/><Relationship Id="rId97" Type="http://schemas.openxmlformats.org/officeDocument/2006/relationships/presProps" Target="presProps.xml"/><Relationship Id="rId96" Type="http://schemas.openxmlformats.org/officeDocument/2006/relationships/handoutMaster" Target="handoutMasters/handoutMaster1.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7.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6.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5.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4.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3.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notesMaster" Target="notesMasters/notesMaster1.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96C064A-D61B-4B21-B757-51A9B82445B8}" type="datetimeFigureOut">
              <a:rPr lang="en-US" smtClean="0"/>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0305E07-67EA-4042-A3F6-853A8AD8D209}" type="slidenum">
              <a:rPr lang="en-US" smtClean="0"/>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892697B-CDA8-4433-953B-05B988E149CA}" type="datetimeFigureOut">
              <a:rPr lang="en-US" smtClean="0"/>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5197EC3-9A4A-471F-92E8-D0113986A26B}"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pPr>
              <a:defRPr/>
            </a:pPr>
            <a:fld id="{EA7C7885-58EE-408C-B3A6-171AC939DD4A}" type="slidenum">
              <a:rPr lang="en-US" smtClean="0"/>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9BE15413-4778-4BFC-9B46-01405BBDC9A3}"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5E6BC1-D785-46F2-A872-5F6C9836CDCE}"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9BE15413-4778-4BFC-9B46-01405BBDC9A3}"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5E6BC1-D785-46F2-A872-5F6C9836CDCE}"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9BE15413-4778-4BFC-9B46-01405BBDC9A3}"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5E6BC1-D785-46F2-A872-5F6C9836CDCE}"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9BE15413-4778-4BFC-9B46-01405BBDC9A3}"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5E6BC1-D785-46F2-A872-5F6C9836CDCE}"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9BE15413-4778-4BFC-9B46-01405BBDC9A3}"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5E6BC1-D785-46F2-A872-5F6C9836CDCE}"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9BE15413-4778-4BFC-9B46-01405BBDC9A3}"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35E6BC1-D785-46F2-A872-5F6C9836CDCE}"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9BE15413-4778-4BFC-9B46-01405BBDC9A3}"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35E6BC1-D785-46F2-A872-5F6C9836CDCE}"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9BE15413-4778-4BFC-9B46-01405BBDC9A3}"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35E6BC1-D785-46F2-A872-5F6C9836CDCE}"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BE15413-4778-4BFC-9B46-01405BBDC9A3}"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35E6BC1-D785-46F2-A872-5F6C9836CDCE}"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9BE15413-4778-4BFC-9B46-01405BBDC9A3}"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35E6BC1-D785-46F2-A872-5F6C9836CDCE}"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9BE15413-4778-4BFC-9B46-01405BBDC9A3}"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35E6BC1-D785-46F2-A872-5F6C9836CDCE}"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BE15413-4778-4BFC-9B46-01405BBDC9A3}" type="datetimeFigureOut">
              <a:rPr lang="en-US" smtClean="0"/>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35E6BC1-D785-46F2-A872-5F6C9836CDCE}"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2.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5.png"/><Relationship Id="rId1" Type="http://schemas.openxmlformats.org/officeDocument/2006/relationships/image" Target="../media/image24.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6.pn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7.pn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8.pn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9.pn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0.png"/></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1.png"/></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2.pn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3.png"/></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4.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5.png"/></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6.png"/></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7.png"/></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8.png"/></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9.png"/></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1.png"/><Relationship Id="rId1" Type="http://schemas.openxmlformats.org/officeDocument/2006/relationships/image" Target="../media/image40.png"/></Relationships>
</file>

<file path=ppt/slides/_rels/slide4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image" Target="../media/image42.png"/></Relationships>
</file>

<file path=ppt/slides/_rels/slide47.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48.png"/><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image" Target="../media/image45.png"/></Relationships>
</file>

<file path=ppt/slides/_rels/slide4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image" Target="../media/image49.png"/></Relationships>
</file>

<file path=ppt/slides/_rels/slide49.xml.rels><?xml version="1.0" encoding="UTF-8" standalone="yes"?>
<Relationships xmlns="http://schemas.openxmlformats.org/package/2006/relationships"><Relationship Id="rId9" Type="http://schemas.openxmlformats.org/officeDocument/2006/relationships/image" Target="../media/image60.png"/><Relationship Id="rId8" Type="http://schemas.openxmlformats.org/officeDocument/2006/relationships/image" Target="../media/image59.png"/><Relationship Id="rId7" Type="http://schemas.openxmlformats.org/officeDocument/2006/relationships/image" Target="../media/image58.png"/><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 Id="rId3" Type="http://schemas.openxmlformats.org/officeDocument/2006/relationships/image" Target="../media/image54.png"/><Relationship Id="rId2" Type="http://schemas.openxmlformats.org/officeDocument/2006/relationships/image" Target="../media/image53.png"/><Relationship Id="rId10" Type="http://schemas.openxmlformats.org/officeDocument/2006/relationships/slideLayout" Target="../slideLayouts/slideLayout2.xml"/><Relationship Id="rId1" Type="http://schemas.openxmlformats.org/officeDocument/2006/relationships/image" Target="../media/image52.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2.png"/><Relationship Id="rId1" Type="http://schemas.openxmlformats.org/officeDocument/2006/relationships/image" Target="../media/image61.png"/></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2.png"/><Relationship Id="rId1" Type="http://schemas.openxmlformats.org/officeDocument/2006/relationships/image" Target="../media/image63.png"/></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5.png"/><Relationship Id="rId1" Type="http://schemas.openxmlformats.org/officeDocument/2006/relationships/image" Target="../media/image64.png"/></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3.png"/><Relationship Id="rId1" Type="http://schemas.openxmlformats.org/officeDocument/2006/relationships/image" Target="../media/image66.png"/></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2.png"/></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7.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9.png"/><Relationship Id="rId1" Type="http://schemas.openxmlformats.org/officeDocument/2006/relationships/image" Target="../media/image68.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0.png"/></Relationships>
</file>

<file path=ppt/slides/_rels/slide62.xml.rels><?xml version="1.0" encoding="UTF-8" standalone="yes"?>
<Relationships xmlns="http://schemas.openxmlformats.org/package/2006/relationships"><Relationship Id="rId7" Type="http://schemas.openxmlformats.org/officeDocument/2006/relationships/notesSlide" Target="../notesSlides/notesSlide2.xml"/><Relationship Id="rId6" Type="http://schemas.openxmlformats.org/officeDocument/2006/relationships/slideLayout" Target="../slideLayouts/slideLayout2.xml"/><Relationship Id="rId5" Type="http://schemas.openxmlformats.org/officeDocument/2006/relationships/image" Target="../media/image75.png"/><Relationship Id="rId4" Type="http://schemas.openxmlformats.org/officeDocument/2006/relationships/image" Target="../media/image74.png"/><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image" Target="../media/image71.png"/></Relationships>
</file>

<file path=ppt/slides/_rels/slide6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6.png"/></Relationships>
</file>

<file path=ppt/slides/_rels/slide6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7.png"/></Relationships>
</file>

<file path=ppt/slides/_rels/slide6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8.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0.png"/><Relationship Id="rId1" Type="http://schemas.openxmlformats.org/officeDocument/2006/relationships/image" Target="../media/image79.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7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1.png"/></Relationships>
</file>

<file path=ppt/slides/_rels/slide7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2.jpe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3.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5.png"/><Relationship Id="rId1" Type="http://schemas.openxmlformats.org/officeDocument/2006/relationships/image" Target="../media/image84.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7.png"/><Relationship Id="rId1" Type="http://schemas.openxmlformats.org/officeDocument/2006/relationships/image" Target="../media/image86.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80.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91.png"/><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image" Target="../media/image88.png"/></Relationships>
</file>

<file path=ppt/slides/_rels/slide8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2.jpeg"/></Relationships>
</file>

<file path=ppt/slides/_rels/slide82.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96.png"/><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image" Target="../media/image93.png"/></Relationships>
</file>

<file path=ppt/slides/_rels/slide8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2.jpeg"/></Relationships>
</file>

<file path=ppt/slides/_rels/slide84.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97.png"/><Relationship Id="rId3" Type="http://schemas.openxmlformats.org/officeDocument/2006/relationships/image" Target="../media/image90.png"/><Relationship Id="rId2" Type="http://schemas.openxmlformats.org/officeDocument/2006/relationships/image" Target="../media/image91.png"/><Relationship Id="rId1" Type="http://schemas.openxmlformats.org/officeDocument/2006/relationships/image" Target="../media/image89.png"/></Relationships>
</file>

<file path=ppt/slides/_rels/slide8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8.png"/></Relationships>
</file>

<file path=ppt/slides/_rels/slide86.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02.png"/><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image" Target="../media/image99.png"/></Relationships>
</file>

<file path=ppt/slides/_rels/slide8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8.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04.png"/><Relationship Id="rId1" Type="http://schemas.openxmlformats.org/officeDocument/2006/relationships/image" Target="../media/image103.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06.png"/><Relationship Id="rId1" Type="http://schemas.openxmlformats.org/officeDocument/2006/relationships/image" Target="../media/image10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(PCC) Robot Kinematics and Dynamics </a:t>
            </a:r>
            <a:endParaRPr lang="en-US" dirty="0"/>
          </a:p>
        </p:txBody>
      </p:sp>
      <p:sp>
        <p:nvSpPr>
          <p:cNvPr id="3" name="Content Placeholder 2"/>
          <p:cNvSpPr>
            <a:spLocks noGrp="1"/>
          </p:cNvSpPr>
          <p:nvPr>
            <p:ph idx="1"/>
          </p:nvPr>
        </p:nvSpPr>
        <p:spPr>
          <a:xfrm>
            <a:off x="457200" y="1447800"/>
            <a:ext cx="8229600" cy="4953000"/>
          </a:xfrm>
        </p:spPr>
        <p:txBody>
          <a:bodyPr>
            <a:normAutofit fontScale="47500" lnSpcReduction="20000"/>
          </a:bodyPr>
          <a:lstStyle/>
          <a:p>
            <a:pPr>
              <a:buNone/>
            </a:pPr>
            <a:r>
              <a:rPr lang="en-US" b="1" dirty="0" smtClean="0"/>
              <a:t>Syllabus Contents: </a:t>
            </a:r>
            <a:endParaRPr lang="en-US" b="1" dirty="0" smtClean="0"/>
          </a:p>
          <a:p>
            <a:pPr algn="r"/>
            <a:r>
              <a:rPr lang="en-US" dirty="0" smtClean="0"/>
              <a:t>Basic </a:t>
            </a:r>
            <a:r>
              <a:rPr lang="en-US" dirty="0"/>
              <a:t>concepts of linear algebra and feedback control, Rigid bodies and homogeneous transformations, </a:t>
            </a:r>
            <a:r>
              <a:rPr lang="en-US" dirty="0" smtClean="0"/>
              <a:t>Differential kinematics </a:t>
            </a:r>
            <a:endParaRPr lang="en-US" dirty="0"/>
          </a:p>
          <a:p>
            <a:pPr algn="just"/>
            <a:r>
              <a:rPr lang="en-US" dirty="0"/>
              <a:t>Robot modelling, Direct kinematics, Inverse kinematics problem, </a:t>
            </a:r>
            <a:r>
              <a:rPr lang="en-US" dirty="0" smtClean="0"/>
              <a:t>Inverse kinematics algorithms</a:t>
            </a:r>
            <a:endParaRPr lang="en-US" dirty="0"/>
          </a:p>
          <a:p>
            <a:pPr algn="just"/>
            <a:r>
              <a:rPr lang="en-US" dirty="0"/>
              <a:t>Trajectory planning, </a:t>
            </a:r>
            <a:r>
              <a:rPr lang="en-US" dirty="0" smtClean="0"/>
              <a:t>Kinematic solutions and trajectory planning</a:t>
            </a:r>
            <a:endParaRPr lang="en-US" dirty="0"/>
          </a:p>
          <a:p>
            <a:pPr algn="just"/>
            <a:r>
              <a:rPr lang="en-US" dirty="0" smtClean="0"/>
              <a:t>Geometric  </a:t>
            </a:r>
            <a:r>
              <a:rPr lang="en-US" dirty="0" err="1"/>
              <a:t>Jacobian</a:t>
            </a:r>
            <a:r>
              <a:rPr lang="en-US" dirty="0"/>
              <a:t> / Analytical </a:t>
            </a:r>
            <a:r>
              <a:rPr lang="en-US" dirty="0" err="1"/>
              <a:t>Jacobian</a:t>
            </a:r>
            <a:r>
              <a:rPr lang="en-US" dirty="0"/>
              <a:t>, Singularities and redundancy</a:t>
            </a:r>
            <a:r>
              <a:rPr lang="en-US" dirty="0" smtClean="0"/>
              <a:t>, </a:t>
            </a:r>
            <a:r>
              <a:rPr lang="en-US" dirty="0"/>
              <a:t>Statics and </a:t>
            </a:r>
            <a:r>
              <a:rPr lang="en-US" dirty="0" smtClean="0"/>
              <a:t>manipulability</a:t>
            </a:r>
            <a:endParaRPr lang="en-US" dirty="0"/>
          </a:p>
          <a:p>
            <a:pPr algn="just"/>
            <a:endParaRPr lang="en-US" dirty="0" smtClean="0"/>
          </a:p>
          <a:p>
            <a:pPr algn="just"/>
            <a:r>
              <a:rPr lang="en-US" dirty="0" smtClean="0"/>
              <a:t>INTRODUCTION </a:t>
            </a:r>
            <a:r>
              <a:rPr lang="en-US" dirty="0"/>
              <a:t>TO ROBOT DYNAMICS: Forward Dynamics and Inverse Dynamics – Importance – Spatial description and transformations – Different types of dynamic formulation schemes – </a:t>
            </a:r>
            <a:r>
              <a:rPr lang="en-US" dirty="0" err="1"/>
              <a:t>Lagrangian</a:t>
            </a:r>
            <a:r>
              <a:rPr lang="en-US" dirty="0"/>
              <a:t> formulation for equation of motion for robots and manipulators. </a:t>
            </a:r>
            <a:r>
              <a:rPr lang="en-US" dirty="0" smtClean="0"/>
              <a:t>Properties of the dynamic model, Dynamic model of simple manipulator structures, Dynamic parameters identification, Operational space dynamics model, </a:t>
            </a:r>
            <a:endParaRPr lang="en-US" dirty="0" smtClean="0"/>
          </a:p>
          <a:p>
            <a:pPr algn="just"/>
            <a:endParaRPr lang="en-US" dirty="0"/>
          </a:p>
          <a:p>
            <a:pPr algn="just"/>
            <a:r>
              <a:rPr lang="en-US" dirty="0"/>
              <a:t>DYNAMIC MODELING AND SIMULATION: Modeling of motion of robots and manipulators using Newton – Euler equations – State space representation of equation of motion and system properties – Importance of Simulation and its types – </a:t>
            </a:r>
            <a:endParaRPr lang="en-US" dirty="0" smtClean="0"/>
          </a:p>
          <a:p>
            <a:pPr algn="just"/>
            <a:r>
              <a:rPr lang="en-US" dirty="0" smtClean="0"/>
              <a:t>Numeric </a:t>
            </a:r>
            <a:r>
              <a:rPr lang="en-US" dirty="0"/>
              <a:t>Integration solvers and their role in numeric simulation - Numeric simulation of robots and manipulators using MATLAB / </a:t>
            </a:r>
            <a:r>
              <a:rPr lang="en-US" dirty="0" err="1"/>
              <a:t>Simulink</a:t>
            </a:r>
            <a:r>
              <a:rPr lang="en-US" dirty="0"/>
              <a:t> module. </a:t>
            </a:r>
            <a:endParaRPr lang="en-US" dirty="0" smtClean="0"/>
          </a:p>
          <a:p>
            <a:pPr algn="just"/>
            <a:endParaRPr lang="en-US" dirty="0"/>
          </a:p>
          <a:p>
            <a:pPr algn="just"/>
            <a:r>
              <a:rPr lang="en-US" dirty="0"/>
              <a:t>INTRODUCTION TO ROBOT CONTROL: Introduction – Need and types of control schemes for robots – joint space control schemes with an example – task space control schemes with an example.</a:t>
            </a:r>
            <a:endParaRPr lang="en-US" dirty="0"/>
          </a:p>
          <a:p>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smtClean="0"/>
              <a:t>Manipulator</a:t>
            </a:r>
            <a:endParaRPr lang="en-US" dirty="0"/>
          </a:p>
        </p:txBody>
      </p:sp>
      <p:sp>
        <p:nvSpPr>
          <p:cNvPr id="3" name="Content Placeholder 2"/>
          <p:cNvSpPr>
            <a:spLocks noGrp="1"/>
          </p:cNvSpPr>
          <p:nvPr>
            <p:ph idx="1"/>
          </p:nvPr>
        </p:nvSpPr>
        <p:spPr/>
        <p:txBody>
          <a:bodyPr>
            <a:normAutofit fontScale="70000" lnSpcReduction="20000"/>
          </a:bodyPr>
          <a:lstStyle/>
          <a:p>
            <a:pPr algn="just">
              <a:buFont typeface="Wingdings" panose="05000000000000000000" pitchFamily="2" charset="2"/>
              <a:buChar char="q"/>
            </a:pPr>
            <a:r>
              <a:rPr lang="en-US" dirty="0"/>
              <a:t>A </a:t>
            </a:r>
            <a:r>
              <a:rPr lang="en-US" i="1" dirty="0"/>
              <a:t>manipulator can be schematically represented from a mechanical </a:t>
            </a:r>
            <a:r>
              <a:rPr lang="en-US" i="1" dirty="0" smtClean="0"/>
              <a:t>viewpoint </a:t>
            </a:r>
            <a:r>
              <a:rPr lang="en-US" dirty="0" smtClean="0"/>
              <a:t>as </a:t>
            </a:r>
            <a:r>
              <a:rPr lang="en-US" dirty="0"/>
              <a:t>a kinematic chain of rigid bodies (</a:t>
            </a:r>
            <a:r>
              <a:rPr lang="en-US" i="1" dirty="0"/>
              <a:t>links) connected by means of </a:t>
            </a:r>
            <a:r>
              <a:rPr lang="en-US" i="1" dirty="0" smtClean="0"/>
              <a:t>revolute </a:t>
            </a:r>
            <a:r>
              <a:rPr lang="en-US" dirty="0" smtClean="0"/>
              <a:t>or </a:t>
            </a:r>
            <a:r>
              <a:rPr lang="en-US" dirty="0"/>
              <a:t>prismatic </a:t>
            </a:r>
            <a:r>
              <a:rPr lang="en-US" i="1" dirty="0"/>
              <a:t>joints. </a:t>
            </a:r>
            <a:endParaRPr lang="en-US" i="1" dirty="0" smtClean="0"/>
          </a:p>
          <a:p>
            <a:pPr algn="just">
              <a:buFont typeface="Wingdings" panose="05000000000000000000" pitchFamily="2" charset="2"/>
              <a:buChar char="q"/>
            </a:pPr>
            <a:r>
              <a:rPr lang="en-US" i="1" dirty="0" smtClean="0"/>
              <a:t>One </a:t>
            </a:r>
            <a:r>
              <a:rPr lang="en-US" i="1" dirty="0"/>
              <a:t>end of the chain is constrained to a base, while </a:t>
            </a:r>
            <a:r>
              <a:rPr lang="en-US" i="1" dirty="0" smtClean="0"/>
              <a:t>an end-effector is mounted </a:t>
            </a:r>
            <a:r>
              <a:rPr lang="en-US" i="1" dirty="0"/>
              <a:t>to the other end. </a:t>
            </a:r>
            <a:endParaRPr lang="en-US" i="1" dirty="0" smtClean="0"/>
          </a:p>
          <a:p>
            <a:pPr algn="just">
              <a:buFont typeface="Wingdings" panose="05000000000000000000" pitchFamily="2" charset="2"/>
              <a:buChar char="q"/>
            </a:pPr>
            <a:r>
              <a:rPr lang="en-US" i="1" dirty="0" smtClean="0"/>
              <a:t>The </a:t>
            </a:r>
            <a:r>
              <a:rPr lang="en-US" i="1" dirty="0"/>
              <a:t>resulting motion of the </a:t>
            </a:r>
            <a:r>
              <a:rPr lang="en-US" i="1" dirty="0" smtClean="0"/>
              <a:t>structure </a:t>
            </a:r>
            <a:r>
              <a:rPr lang="en-US" dirty="0" smtClean="0"/>
              <a:t>is </a:t>
            </a:r>
            <a:r>
              <a:rPr lang="en-US" dirty="0"/>
              <a:t>obtained by composition of the elementary motions of each link </a:t>
            </a:r>
            <a:r>
              <a:rPr lang="en-US" dirty="0" smtClean="0"/>
              <a:t>with respect </a:t>
            </a:r>
            <a:r>
              <a:rPr lang="en-US" dirty="0"/>
              <a:t>to the previous one. </a:t>
            </a:r>
            <a:endParaRPr lang="en-US" dirty="0" smtClean="0"/>
          </a:p>
          <a:p>
            <a:pPr algn="just">
              <a:buFont typeface="Wingdings" panose="05000000000000000000" pitchFamily="2" charset="2"/>
              <a:buChar char="q"/>
            </a:pPr>
            <a:r>
              <a:rPr lang="en-US" dirty="0" smtClean="0"/>
              <a:t>Therefore</a:t>
            </a:r>
            <a:r>
              <a:rPr lang="en-US" dirty="0"/>
              <a:t>, in order to manipulate an object </a:t>
            </a:r>
            <a:r>
              <a:rPr lang="en-US" dirty="0" smtClean="0"/>
              <a:t>in space</a:t>
            </a:r>
            <a:r>
              <a:rPr lang="en-US" dirty="0"/>
              <a:t>, it is necessary to describe the end-effector position and orientation.</a:t>
            </a:r>
            <a:endParaRPr lang="en-US" dirty="0"/>
          </a:p>
          <a:p>
            <a:pPr algn="just">
              <a:buFont typeface="Wingdings" panose="05000000000000000000" pitchFamily="2" charset="2"/>
              <a:buChar char="q"/>
            </a:pPr>
            <a:r>
              <a:rPr lang="en-US" dirty="0" smtClean="0"/>
              <a:t>The </a:t>
            </a:r>
            <a:r>
              <a:rPr lang="en-US" dirty="0"/>
              <a:t>end-effector position and orientation (</a:t>
            </a:r>
            <a:r>
              <a:rPr lang="en-US" i="1" dirty="0"/>
              <a:t>pose) to be expressed as a </a:t>
            </a:r>
            <a:r>
              <a:rPr lang="en-US" i="1" dirty="0" smtClean="0"/>
              <a:t>function </a:t>
            </a:r>
            <a:r>
              <a:rPr lang="en-US" dirty="0" smtClean="0"/>
              <a:t>of </a:t>
            </a:r>
            <a:r>
              <a:rPr lang="en-US" dirty="0"/>
              <a:t>the joint variables of the mechanical structure with respect to a </a:t>
            </a:r>
            <a:r>
              <a:rPr lang="en-US" dirty="0" smtClean="0"/>
              <a:t>reference frame</a:t>
            </a:r>
            <a:r>
              <a:rPr lang="en-US" dirty="0"/>
              <a:t>.</a:t>
            </a:r>
            <a:endParaRPr lang="en-U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Rigid body </a:t>
            </a:r>
            <a:endParaRPr lang="en-US" dirty="0"/>
          </a:p>
        </p:txBody>
      </p:sp>
      <p:sp>
        <p:nvSpPr>
          <p:cNvPr id="3" name="Content Placeholder 2"/>
          <p:cNvSpPr>
            <a:spLocks noGrp="1"/>
          </p:cNvSpPr>
          <p:nvPr>
            <p:ph idx="1"/>
          </p:nvPr>
        </p:nvSpPr>
        <p:spPr/>
        <p:txBody>
          <a:bodyPr/>
          <a:lstStyle/>
          <a:p>
            <a:pPr algn="just"/>
            <a:r>
              <a:rPr lang="en-US" dirty="0"/>
              <a:t>A </a:t>
            </a:r>
            <a:r>
              <a:rPr lang="en-US" b="1" dirty="0"/>
              <a:t>rigid body</a:t>
            </a:r>
            <a:r>
              <a:rPr lang="en-US" dirty="0"/>
              <a:t>, sometimes called a link, represents a solid </a:t>
            </a:r>
            <a:r>
              <a:rPr lang="en-US" b="1" dirty="0"/>
              <a:t>body</a:t>
            </a:r>
            <a:r>
              <a:rPr lang="en-US" dirty="0"/>
              <a:t> that cannot deform. </a:t>
            </a:r>
            <a:endParaRPr lang="en-US" dirty="0" smtClean="0"/>
          </a:p>
          <a:p>
            <a:pPr algn="just"/>
            <a:r>
              <a:rPr lang="en-US" dirty="0" smtClean="0"/>
              <a:t>The </a:t>
            </a:r>
            <a:r>
              <a:rPr lang="en-US" dirty="0"/>
              <a:t>distance between any two points on a single </a:t>
            </a:r>
            <a:r>
              <a:rPr lang="en-US" b="1" dirty="0"/>
              <a:t>rigid body</a:t>
            </a:r>
            <a:r>
              <a:rPr lang="en-US" dirty="0"/>
              <a:t> remains constant.</a:t>
            </a:r>
            <a:endParaRPr 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Rigid bodies </a:t>
            </a:r>
            <a:endParaRPr lang="en-US" dirty="0"/>
          </a:p>
        </p:txBody>
      </p:sp>
      <p:sp>
        <p:nvSpPr>
          <p:cNvPr id="3" name="Content Placeholder 2"/>
          <p:cNvSpPr>
            <a:spLocks noGrp="1"/>
          </p:cNvSpPr>
          <p:nvPr>
            <p:ph idx="1"/>
          </p:nvPr>
        </p:nvSpPr>
        <p:spPr>
          <a:xfrm>
            <a:off x="457200" y="1600200"/>
            <a:ext cx="8686800" cy="4525963"/>
          </a:xfrm>
        </p:spPr>
        <p:txBody>
          <a:bodyPr>
            <a:normAutofit/>
          </a:bodyPr>
          <a:lstStyle/>
          <a:p>
            <a:r>
              <a:rPr lang="en-US" sz="2400" dirty="0"/>
              <a:t>A </a:t>
            </a:r>
            <a:r>
              <a:rPr lang="en-US" sz="2400" i="1" dirty="0"/>
              <a:t>rigid body is completely described in space by its position and </a:t>
            </a:r>
            <a:r>
              <a:rPr lang="en-US" sz="2400" i="1" dirty="0" smtClean="0"/>
              <a:t>orientation </a:t>
            </a:r>
            <a:r>
              <a:rPr lang="en-US" sz="2400" dirty="0" smtClean="0"/>
              <a:t>(</a:t>
            </a:r>
            <a:r>
              <a:rPr lang="en-US" sz="2400" dirty="0"/>
              <a:t>in brief </a:t>
            </a:r>
            <a:r>
              <a:rPr lang="en-US" sz="2400" i="1" dirty="0"/>
              <a:t>pose) with respect to a reference frame.</a:t>
            </a:r>
            <a:endParaRPr lang="en-US" sz="2400" dirty="0"/>
          </a:p>
        </p:txBody>
      </p:sp>
      <p:pic>
        <p:nvPicPr>
          <p:cNvPr id="41986" name="Picture 2"/>
          <p:cNvPicPr>
            <a:picLocks noChangeAspect="1" noChangeArrowheads="1"/>
          </p:cNvPicPr>
          <p:nvPr/>
        </p:nvPicPr>
        <p:blipFill>
          <a:blip r:embed="rId1"/>
          <a:srcRect/>
          <a:stretch>
            <a:fillRect/>
          </a:stretch>
        </p:blipFill>
        <p:spPr bwMode="auto">
          <a:xfrm>
            <a:off x="1981200" y="2438399"/>
            <a:ext cx="6096000" cy="4126661"/>
          </a:xfrm>
          <a:prstGeom prst="rect">
            <a:avLst/>
          </a:prstGeom>
          <a:noFill/>
          <a:ln w="9525">
            <a:noFill/>
            <a:miter lim="800000"/>
            <a:headEnd/>
            <a:tailEnd/>
          </a:ln>
          <a:effec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Rotation in 3D</a:t>
            </a:r>
            <a:endParaRPr lang="en-US" dirty="0"/>
          </a:p>
        </p:txBody>
      </p:sp>
      <p:sp>
        <p:nvSpPr>
          <p:cNvPr id="3" name="Content Placeholder 2"/>
          <p:cNvSpPr>
            <a:spLocks noGrp="1"/>
          </p:cNvSpPr>
          <p:nvPr>
            <p:ph idx="1"/>
          </p:nvPr>
        </p:nvSpPr>
        <p:spPr/>
        <p:txBody>
          <a:bodyPr/>
          <a:lstStyle/>
          <a:p>
            <a:endParaRPr lang="en-US"/>
          </a:p>
        </p:txBody>
      </p:sp>
      <p:pic>
        <p:nvPicPr>
          <p:cNvPr id="1026" name="Picture 2"/>
          <p:cNvPicPr>
            <a:picLocks noChangeAspect="1" noChangeArrowheads="1"/>
          </p:cNvPicPr>
          <p:nvPr/>
        </p:nvPicPr>
        <p:blipFill>
          <a:blip r:embed="rId1"/>
          <a:srcRect/>
          <a:stretch>
            <a:fillRect/>
          </a:stretch>
        </p:blipFill>
        <p:spPr bwMode="auto">
          <a:xfrm>
            <a:off x="609600" y="1676400"/>
            <a:ext cx="8189631" cy="43434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Rotation in 3D</a:t>
            </a:r>
            <a:endParaRPr lang="en-US" dirty="0"/>
          </a:p>
        </p:txBody>
      </p:sp>
      <p:sp>
        <p:nvSpPr>
          <p:cNvPr id="3" name="Content Placeholder 2"/>
          <p:cNvSpPr>
            <a:spLocks noGrp="1"/>
          </p:cNvSpPr>
          <p:nvPr>
            <p:ph idx="1"/>
          </p:nvPr>
        </p:nvSpPr>
        <p:spPr/>
        <p:txBody>
          <a:bodyPr/>
          <a:lstStyle/>
          <a:p>
            <a:endParaRPr lang="en-US"/>
          </a:p>
        </p:txBody>
      </p:sp>
      <p:pic>
        <p:nvPicPr>
          <p:cNvPr id="2050" name="Picture 2"/>
          <p:cNvPicPr>
            <a:picLocks noChangeAspect="1" noChangeArrowheads="1"/>
          </p:cNvPicPr>
          <p:nvPr/>
        </p:nvPicPr>
        <p:blipFill>
          <a:blip r:embed="rId1"/>
          <a:srcRect/>
          <a:stretch>
            <a:fillRect/>
          </a:stretch>
        </p:blipFill>
        <p:spPr bwMode="auto">
          <a:xfrm>
            <a:off x="381000" y="1676400"/>
            <a:ext cx="8510790" cy="46482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Rotation in 3D</a:t>
            </a:r>
            <a:endParaRPr lang="en-US" dirty="0"/>
          </a:p>
        </p:txBody>
      </p:sp>
      <p:sp>
        <p:nvSpPr>
          <p:cNvPr id="3" name="Content Placeholder 2"/>
          <p:cNvSpPr>
            <a:spLocks noGrp="1"/>
          </p:cNvSpPr>
          <p:nvPr>
            <p:ph idx="1"/>
          </p:nvPr>
        </p:nvSpPr>
        <p:spPr/>
        <p:txBody>
          <a:bodyPr/>
          <a:lstStyle/>
          <a:p>
            <a:endParaRPr lang="en-US"/>
          </a:p>
        </p:txBody>
      </p:sp>
      <p:pic>
        <p:nvPicPr>
          <p:cNvPr id="3075" name="Picture 3"/>
          <p:cNvPicPr>
            <a:picLocks noChangeAspect="1" noChangeArrowheads="1"/>
          </p:cNvPicPr>
          <p:nvPr/>
        </p:nvPicPr>
        <p:blipFill>
          <a:blip r:embed="rId1"/>
          <a:srcRect/>
          <a:stretch>
            <a:fillRect/>
          </a:stretch>
        </p:blipFill>
        <p:spPr bwMode="auto">
          <a:xfrm>
            <a:off x="914400" y="1752600"/>
            <a:ext cx="7581900" cy="45598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Rotation in 3D</a:t>
            </a:r>
            <a:endParaRPr lang="en-US" dirty="0"/>
          </a:p>
        </p:txBody>
      </p:sp>
      <p:sp>
        <p:nvSpPr>
          <p:cNvPr id="3" name="Content Placeholder 2"/>
          <p:cNvSpPr>
            <a:spLocks noGrp="1"/>
          </p:cNvSpPr>
          <p:nvPr>
            <p:ph idx="1"/>
          </p:nvPr>
        </p:nvSpPr>
        <p:spPr>
          <a:xfrm>
            <a:off x="990600" y="1905000"/>
            <a:ext cx="7696200" cy="4221163"/>
          </a:xfrm>
        </p:spPr>
        <p:txBody>
          <a:bodyPr/>
          <a:lstStyle/>
          <a:p>
            <a:endParaRPr lang="en-US" dirty="0"/>
          </a:p>
        </p:txBody>
      </p:sp>
      <p:pic>
        <p:nvPicPr>
          <p:cNvPr id="4098" name="Picture 2"/>
          <p:cNvPicPr>
            <a:picLocks noChangeAspect="1" noChangeArrowheads="1"/>
          </p:cNvPicPr>
          <p:nvPr/>
        </p:nvPicPr>
        <p:blipFill>
          <a:blip r:embed="rId1"/>
          <a:srcRect/>
          <a:stretch>
            <a:fillRect/>
          </a:stretch>
        </p:blipFill>
        <p:spPr bwMode="auto">
          <a:xfrm>
            <a:off x="914400" y="1600200"/>
            <a:ext cx="7620000" cy="48006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Transformations</a:t>
            </a:r>
            <a:endParaRPr lang="en-US" dirty="0"/>
          </a:p>
        </p:txBody>
      </p:sp>
      <p:sp>
        <p:nvSpPr>
          <p:cNvPr id="3" name="Content Placeholder 2"/>
          <p:cNvSpPr>
            <a:spLocks noGrp="1"/>
          </p:cNvSpPr>
          <p:nvPr>
            <p:ph idx="1"/>
          </p:nvPr>
        </p:nvSpPr>
        <p:spPr/>
        <p:txBody>
          <a:bodyPr/>
          <a:lstStyle/>
          <a:p>
            <a:endParaRPr lang="en-US"/>
          </a:p>
        </p:txBody>
      </p:sp>
      <p:pic>
        <p:nvPicPr>
          <p:cNvPr id="5123" name="Picture 3"/>
          <p:cNvPicPr>
            <a:picLocks noChangeAspect="1" noChangeArrowheads="1"/>
          </p:cNvPicPr>
          <p:nvPr/>
        </p:nvPicPr>
        <p:blipFill>
          <a:blip r:embed="rId1"/>
          <a:srcRect/>
          <a:stretch>
            <a:fillRect/>
          </a:stretch>
        </p:blipFill>
        <p:spPr bwMode="auto">
          <a:xfrm>
            <a:off x="185737" y="1524000"/>
            <a:ext cx="8958263" cy="45720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Rotational Transformation</a:t>
            </a:r>
            <a:endParaRPr lang="en-US" dirty="0"/>
          </a:p>
        </p:txBody>
      </p:sp>
      <p:sp>
        <p:nvSpPr>
          <p:cNvPr id="3" name="Content Placeholder 2"/>
          <p:cNvSpPr>
            <a:spLocks noGrp="1"/>
          </p:cNvSpPr>
          <p:nvPr>
            <p:ph idx="1"/>
          </p:nvPr>
        </p:nvSpPr>
        <p:spPr/>
        <p:txBody>
          <a:bodyPr/>
          <a:lstStyle/>
          <a:p>
            <a:endParaRPr lang="en-US"/>
          </a:p>
        </p:txBody>
      </p:sp>
      <p:pic>
        <p:nvPicPr>
          <p:cNvPr id="7170" name="Picture 2"/>
          <p:cNvPicPr>
            <a:picLocks noChangeAspect="1" noChangeArrowheads="1"/>
          </p:cNvPicPr>
          <p:nvPr/>
        </p:nvPicPr>
        <p:blipFill>
          <a:blip r:embed="rId1"/>
          <a:srcRect/>
          <a:stretch>
            <a:fillRect/>
          </a:stretch>
        </p:blipFill>
        <p:spPr bwMode="auto">
          <a:xfrm>
            <a:off x="152400" y="1295400"/>
            <a:ext cx="8991600" cy="4988594"/>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Rotational Transformation</a:t>
            </a:r>
            <a:endParaRPr lang="en-US" dirty="0"/>
          </a:p>
        </p:txBody>
      </p:sp>
      <p:sp>
        <p:nvSpPr>
          <p:cNvPr id="3" name="Content Placeholder 2"/>
          <p:cNvSpPr>
            <a:spLocks noGrp="1"/>
          </p:cNvSpPr>
          <p:nvPr>
            <p:ph idx="1"/>
          </p:nvPr>
        </p:nvSpPr>
        <p:spPr/>
        <p:txBody>
          <a:bodyPr/>
          <a:lstStyle/>
          <a:p>
            <a:endParaRPr lang="en-US"/>
          </a:p>
        </p:txBody>
      </p:sp>
      <p:pic>
        <p:nvPicPr>
          <p:cNvPr id="8194" name="Picture 2"/>
          <p:cNvPicPr>
            <a:picLocks noChangeAspect="1" noChangeArrowheads="1"/>
          </p:cNvPicPr>
          <p:nvPr/>
        </p:nvPicPr>
        <p:blipFill>
          <a:blip r:embed="rId1"/>
          <a:srcRect/>
          <a:stretch>
            <a:fillRect/>
          </a:stretch>
        </p:blipFill>
        <p:spPr bwMode="auto">
          <a:xfrm>
            <a:off x="304800" y="1406068"/>
            <a:ext cx="8395474" cy="5147132"/>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Basic Concepts</a:t>
            </a:r>
            <a:endParaRPr lang="en-US" dirty="0"/>
          </a:p>
        </p:txBody>
      </p:sp>
      <p:sp>
        <p:nvSpPr>
          <p:cNvPr id="3" name="Subtitle 2"/>
          <p:cNvSpPr>
            <a:spLocks noGrp="1"/>
          </p:cNvSpPr>
          <p:nvPr>
            <p:ph type="subTitle" idx="1"/>
          </p:nvPr>
        </p:nvSpPr>
        <p:spPr/>
        <p:txBody>
          <a:bodyPr/>
          <a:lstStyle/>
          <a:p>
            <a:endParaRPr lang="en-US"/>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Rotational Transformation</a:t>
            </a:r>
            <a:endParaRPr lang="en-US" dirty="0"/>
          </a:p>
        </p:txBody>
      </p:sp>
      <p:sp>
        <p:nvSpPr>
          <p:cNvPr id="3" name="Content Placeholder 2"/>
          <p:cNvSpPr>
            <a:spLocks noGrp="1"/>
          </p:cNvSpPr>
          <p:nvPr>
            <p:ph idx="1"/>
          </p:nvPr>
        </p:nvSpPr>
        <p:spPr/>
        <p:txBody>
          <a:bodyPr/>
          <a:lstStyle/>
          <a:p>
            <a:endParaRPr lang="en-US"/>
          </a:p>
        </p:txBody>
      </p:sp>
      <p:pic>
        <p:nvPicPr>
          <p:cNvPr id="9218" name="Picture 2"/>
          <p:cNvPicPr>
            <a:picLocks noChangeAspect="1" noChangeArrowheads="1"/>
          </p:cNvPicPr>
          <p:nvPr/>
        </p:nvPicPr>
        <p:blipFill>
          <a:blip r:embed="rId1"/>
          <a:srcRect/>
          <a:stretch>
            <a:fillRect/>
          </a:stretch>
        </p:blipFill>
        <p:spPr bwMode="auto">
          <a:xfrm>
            <a:off x="0" y="1676400"/>
            <a:ext cx="9044415" cy="470535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Rotational Transformation</a:t>
            </a:r>
            <a:endParaRPr lang="en-US" dirty="0"/>
          </a:p>
        </p:txBody>
      </p:sp>
      <p:sp>
        <p:nvSpPr>
          <p:cNvPr id="3" name="Content Placeholder 2"/>
          <p:cNvSpPr>
            <a:spLocks noGrp="1"/>
          </p:cNvSpPr>
          <p:nvPr>
            <p:ph idx="1"/>
          </p:nvPr>
        </p:nvSpPr>
        <p:spPr/>
        <p:txBody>
          <a:bodyPr/>
          <a:lstStyle/>
          <a:p>
            <a:endParaRPr lang="en-US"/>
          </a:p>
        </p:txBody>
      </p:sp>
      <p:pic>
        <p:nvPicPr>
          <p:cNvPr id="10242" name="Picture 2"/>
          <p:cNvPicPr>
            <a:picLocks noChangeAspect="1" noChangeArrowheads="1"/>
          </p:cNvPicPr>
          <p:nvPr/>
        </p:nvPicPr>
        <p:blipFill>
          <a:blip r:embed="rId1"/>
          <a:srcRect/>
          <a:stretch>
            <a:fillRect/>
          </a:stretch>
        </p:blipFill>
        <p:spPr bwMode="auto">
          <a:xfrm>
            <a:off x="762000" y="1905000"/>
            <a:ext cx="7681912" cy="340348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Rotational Transformation</a:t>
            </a:r>
            <a:endParaRPr lang="en-US" dirty="0"/>
          </a:p>
        </p:txBody>
      </p:sp>
      <p:sp>
        <p:nvSpPr>
          <p:cNvPr id="3" name="Content Placeholder 2"/>
          <p:cNvSpPr>
            <a:spLocks noGrp="1"/>
          </p:cNvSpPr>
          <p:nvPr>
            <p:ph idx="1"/>
          </p:nvPr>
        </p:nvSpPr>
        <p:spPr/>
        <p:txBody>
          <a:bodyPr/>
          <a:lstStyle/>
          <a:p>
            <a:endParaRPr lang="en-US"/>
          </a:p>
        </p:txBody>
      </p:sp>
      <p:pic>
        <p:nvPicPr>
          <p:cNvPr id="11266" name="Picture 2"/>
          <p:cNvPicPr>
            <a:picLocks noChangeAspect="1" noChangeArrowheads="1"/>
          </p:cNvPicPr>
          <p:nvPr/>
        </p:nvPicPr>
        <p:blipFill>
          <a:blip r:embed="rId1"/>
          <a:srcRect/>
          <a:stretch>
            <a:fillRect/>
          </a:stretch>
        </p:blipFill>
        <p:spPr bwMode="auto">
          <a:xfrm>
            <a:off x="381000" y="1676400"/>
            <a:ext cx="8582025" cy="372427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Rotational Transformation</a:t>
            </a:r>
            <a:endParaRPr lang="en-US" dirty="0"/>
          </a:p>
        </p:txBody>
      </p:sp>
      <p:sp>
        <p:nvSpPr>
          <p:cNvPr id="3" name="Content Placeholder 2"/>
          <p:cNvSpPr>
            <a:spLocks noGrp="1"/>
          </p:cNvSpPr>
          <p:nvPr>
            <p:ph idx="1"/>
          </p:nvPr>
        </p:nvSpPr>
        <p:spPr/>
        <p:txBody>
          <a:bodyPr/>
          <a:lstStyle/>
          <a:p>
            <a:endParaRPr lang="en-US"/>
          </a:p>
        </p:txBody>
      </p:sp>
      <p:pic>
        <p:nvPicPr>
          <p:cNvPr id="12290" name="Picture 2"/>
          <p:cNvPicPr>
            <a:picLocks noChangeAspect="1" noChangeArrowheads="1"/>
          </p:cNvPicPr>
          <p:nvPr/>
        </p:nvPicPr>
        <p:blipFill>
          <a:blip r:embed="rId1"/>
          <a:srcRect/>
          <a:stretch>
            <a:fillRect/>
          </a:stretch>
        </p:blipFill>
        <p:spPr bwMode="auto">
          <a:xfrm>
            <a:off x="1" y="1666320"/>
            <a:ext cx="8991599" cy="4858303"/>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Rotational Transformation</a:t>
            </a:r>
            <a:endParaRPr lang="en-US" dirty="0"/>
          </a:p>
        </p:txBody>
      </p:sp>
      <p:sp>
        <p:nvSpPr>
          <p:cNvPr id="3" name="Content Placeholder 2"/>
          <p:cNvSpPr>
            <a:spLocks noGrp="1"/>
          </p:cNvSpPr>
          <p:nvPr>
            <p:ph idx="1"/>
          </p:nvPr>
        </p:nvSpPr>
        <p:spPr/>
        <p:txBody>
          <a:bodyPr/>
          <a:lstStyle/>
          <a:p>
            <a:endParaRPr lang="en-US"/>
          </a:p>
        </p:txBody>
      </p:sp>
      <p:pic>
        <p:nvPicPr>
          <p:cNvPr id="14338" name="Picture 2"/>
          <p:cNvPicPr>
            <a:picLocks noChangeAspect="1" noChangeArrowheads="1"/>
          </p:cNvPicPr>
          <p:nvPr/>
        </p:nvPicPr>
        <p:blipFill>
          <a:blip r:embed="rId1"/>
          <a:srcRect/>
          <a:stretch>
            <a:fillRect/>
          </a:stretch>
        </p:blipFill>
        <p:spPr bwMode="auto">
          <a:xfrm>
            <a:off x="268480" y="1752600"/>
            <a:ext cx="8875520" cy="32004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Rotational Transformation</a:t>
            </a:r>
            <a:endParaRPr lang="en-US" dirty="0"/>
          </a:p>
        </p:txBody>
      </p:sp>
      <p:sp>
        <p:nvSpPr>
          <p:cNvPr id="3" name="Content Placeholder 2"/>
          <p:cNvSpPr>
            <a:spLocks noGrp="1"/>
          </p:cNvSpPr>
          <p:nvPr>
            <p:ph idx="1"/>
          </p:nvPr>
        </p:nvSpPr>
        <p:spPr/>
        <p:txBody>
          <a:bodyPr/>
          <a:lstStyle/>
          <a:p>
            <a:endParaRPr lang="en-US"/>
          </a:p>
        </p:txBody>
      </p:sp>
      <p:pic>
        <p:nvPicPr>
          <p:cNvPr id="15362" name="Picture 2"/>
          <p:cNvPicPr>
            <a:picLocks noChangeAspect="1" noChangeArrowheads="1"/>
          </p:cNvPicPr>
          <p:nvPr/>
        </p:nvPicPr>
        <p:blipFill>
          <a:blip r:embed="rId1"/>
          <a:srcRect/>
          <a:stretch>
            <a:fillRect/>
          </a:stretch>
        </p:blipFill>
        <p:spPr bwMode="auto">
          <a:xfrm>
            <a:off x="20282" y="1600200"/>
            <a:ext cx="9123718" cy="4695824"/>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Rotational Transformation</a:t>
            </a:r>
            <a:endParaRPr lang="en-US" dirty="0"/>
          </a:p>
        </p:txBody>
      </p:sp>
      <p:sp>
        <p:nvSpPr>
          <p:cNvPr id="3" name="Content Placeholder 2"/>
          <p:cNvSpPr>
            <a:spLocks noGrp="1"/>
          </p:cNvSpPr>
          <p:nvPr>
            <p:ph idx="1"/>
          </p:nvPr>
        </p:nvSpPr>
        <p:spPr/>
        <p:txBody>
          <a:bodyPr/>
          <a:lstStyle/>
          <a:p>
            <a:endParaRPr lang="en-US"/>
          </a:p>
        </p:txBody>
      </p:sp>
      <p:pic>
        <p:nvPicPr>
          <p:cNvPr id="16386" name="Picture 2"/>
          <p:cNvPicPr>
            <a:picLocks noChangeAspect="1" noChangeArrowheads="1"/>
          </p:cNvPicPr>
          <p:nvPr/>
        </p:nvPicPr>
        <p:blipFill>
          <a:blip r:embed="rId1"/>
          <a:srcRect/>
          <a:stretch>
            <a:fillRect/>
          </a:stretch>
        </p:blipFill>
        <p:spPr bwMode="auto">
          <a:xfrm>
            <a:off x="662505" y="1600200"/>
            <a:ext cx="8481495" cy="452437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Rotational Transformation</a:t>
            </a:r>
            <a:endParaRPr lang="en-US" dirty="0"/>
          </a:p>
        </p:txBody>
      </p:sp>
      <p:sp>
        <p:nvSpPr>
          <p:cNvPr id="3" name="Content Placeholder 2"/>
          <p:cNvSpPr>
            <a:spLocks noGrp="1"/>
          </p:cNvSpPr>
          <p:nvPr>
            <p:ph idx="1"/>
          </p:nvPr>
        </p:nvSpPr>
        <p:spPr/>
        <p:txBody>
          <a:bodyPr/>
          <a:lstStyle/>
          <a:p>
            <a:endParaRPr lang="en-US"/>
          </a:p>
        </p:txBody>
      </p:sp>
      <p:pic>
        <p:nvPicPr>
          <p:cNvPr id="17410" name="Picture 2"/>
          <p:cNvPicPr>
            <a:picLocks noChangeAspect="1" noChangeArrowheads="1"/>
          </p:cNvPicPr>
          <p:nvPr/>
        </p:nvPicPr>
        <p:blipFill>
          <a:blip r:embed="rId1"/>
          <a:srcRect/>
          <a:stretch>
            <a:fillRect/>
          </a:stretch>
        </p:blipFill>
        <p:spPr bwMode="auto">
          <a:xfrm>
            <a:off x="1" y="1600200"/>
            <a:ext cx="9143999" cy="4752284"/>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Rotational Transformation</a:t>
            </a:r>
            <a:endParaRPr lang="en-US" dirty="0"/>
          </a:p>
        </p:txBody>
      </p:sp>
      <p:sp>
        <p:nvSpPr>
          <p:cNvPr id="3" name="Content Placeholder 2"/>
          <p:cNvSpPr>
            <a:spLocks noGrp="1"/>
          </p:cNvSpPr>
          <p:nvPr>
            <p:ph idx="1"/>
          </p:nvPr>
        </p:nvSpPr>
        <p:spPr/>
        <p:txBody>
          <a:bodyPr/>
          <a:lstStyle/>
          <a:p>
            <a:endParaRPr lang="en-US"/>
          </a:p>
        </p:txBody>
      </p:sp>
      <p:pic>
        <p:nvPicPr>
          <p:cNvPr id="18434" name="Picture 2"/>
          <p:cNvPicPr>
            <a:picLocks noChangeAspect="1" noChangeArrowheads="1"/>
          </p:cNvPicPr>
          <p:nvPr/>
        </p:nvPicPr>
        <p:blipFill>
          <a:blip r:embed="rId1"/>
          <a:srcRect/>
          <a:stretch>
            <a:fillRect/>
          </a:stretch>
        </p:blipFill>
        <p:spPr bwMode="auto">
          <a:xfrm>
            <a:off x="228600" y="1524000"/>
            <a:ext cx="8915400" cy="4253559"/>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Rotational Transformation</a:t>
            </a:r>
            <a:endParaRPr lang="en-US" dirty="0"/>
          </a:p>
        </p:txBody>
      </p:sp>
      <p:sp>
        <p:nvSpPr>
          <p:cNvPr id="3" name="Content Placeholder 2"/>
          <p:cNvSpPr>
            <a:spLocks noGrp="1"/>
          </p:cNvSpPr>
          <p:nvPr>
            <p:ph idx="1"/>
          </p:nvPr>
        </p:nvSpPr>
        <p:spPr/>
        <p:txBody>
          <a:bodyPr/>
          <a:lstStyle/>
          <a:p>
            <a:endParaRPr lang="en-US"/>
          </a:p>
        </p:txBody>
      </p:sp>
      <p:pic>
        <p:nvPicPr>
          <p:cNvPr id="19458" name="Picture 2"/>
          <p:cNvPicPr>
            <a:picLocks noChangeAspect="1" noChangeArrowheads="1"/>
          </p:cNvPicPr>
          <p:nvPr/>
        </p:nvPicPr>
        <p:blipFill>
          <a:blip r:embed="rId1"/>
          <a:srcRect/>
          <a:stretch>
            <a:fillRect/>
          </a:stretch>
        </p:blipFill>
        <p:spPr bwMode="auto">
          <a:xfrm>
            <a:off x="96695" y="1600200"/>
            <a:ext cx="9047305" cy="4586288"/>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algn="just"/>
            <a:endParaRPr lang="en-US" i="1" dirty="0" smtClean="0"/>
          </a:p>
          <a:p>
            <a:pPr algn="just"/>
            <a:r>
              <a:rPr lang="en-US" i="1" dirty="0" smtClean="0"/>
              <a:t>Robotics </a:t>
            </a:r>
            <a:r>
              <a:rPr lang="en-US" i="1" dirty="0"/>
              <a:t>is concerned with the study of those machines that can replace </a:t>
            </a:r>
            <a:r>
              <a:rPr lang="en-US" i="1" dirty="0" smtClean="0"/>
              <a:t>human </a:t>
            </a:r>
            <a:r>
              <a:rPr lang="en-US" dirty="0" smtClean="0"/>
              <a:t>beings </a:t>
            </a:r>
            <a:r>
              <a:rPr lang="en-US" dirty="0"/>
              <a:t>in the execution of a task, as regards both physical activity </a:t>
            </a:r>
            <a:r>
              <a:rPr lang="en-US" dirty="0" smtClean="0"/>
              <a:t>and decision </a:t>
            </a:r>
            <a:r>
              <a:rPr lang="en-US" dirty="0"/>
              <a:t>making.</a:t>
            </a:r>
            <a:endParaRPr lang="en-US"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20482" name="Picture 2"/>
          <p:cNvPicPr>
            <a:picLocks noChangeAspect="1" noChangeArrowheads="1"/>
          </p:cNvPicPr>
          <p:nvPr/>
        </p:nvPicPr>
        <p:blipFill>
          <a:blip r:embed="rId1"/>
          <a:srcRect/>
          <a:stretch>
            <a:fillRect/>
          </a:stretch>
        </p:blipFill>
        <p:spPr bwMode="auto">
          <a:xfrm>
            <a:off x="838200" y="1524000"/>
            <a:ext cx="7015162" cy="4025443"/>
          </a:xfrm>
          <a:prstGeom prst="rect">
            <a:avLst/>
          </a:prstGeom>
          <a:noFill/>
          <a:ln w="9525">
            <a:noFill/>
            <a:miter lim="800000"/>
            <a:headEnd/>
            <a:tailEnd/>
          </a:ln>
          <a:effectLst/>
        </p:spPr>
      </p:pic>
      <p:pic>
        <p:nvPicPr>
          <p:cNvPr id="20483" name="Picture 3"/>
          <p:cNvPicPr>
            <a:picLocks noChangeAspect="1" noChangeArrowheads="1"/>
          </p:cNvPicPr>
          <p:nvPr/>
        </p:nvPicPr>
        <p:blipFill>
          <a:blip r:embed="rId2"/>
          <a:srcRect/>
          <a:stretch>
            <a:fillRect/>
          </a:stretch>
        </p:blipFill>
        <p:spPr bwMode="auto">
          <a:xfrm>
            <a:off x="762000" y="5715000"/>
            <a:ext cx="7792995" cy="6096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21506" name="Picture 2"/>
          <p:cNvPicPr>
            <a:picLocks noChangeAspect="1" noChangeArrowheads="1"/>
          </p:cNvPicPr>
          <p:nvPr/>
        </p:nvPicPr>
        <p:blipFill>
          <a:blip r:embed="rId1"/>
          <a:srcRect/>
          <a:stretch>
            <a:fillRect/>
          </a:stretch>
        </p:blipFill>
        <p:spPr bwMode="auto">
          <a:xfrm>
            <a:off x="100060" y="1447800"/>
            <a:ext cx="9043940" cy="416242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Homogeneous Transformation</a:t>
            </a:r>
            <a:endParaRPr lang="en-US" dirty="0"/>
          </a:p>
        </p:txBody>
      </p:sp>
      <p:sp>
        <p:nvSpPr>
          <p:cNvPr id="3" name="Content Placeholder 2"/>
          <p:cNvSpPr>
            <a:spLocks noGrp="1"/>
          </p:cNvSpPr>
          <p:nvPr>
            <p:ph idx="1"/>
          </p:nvPr>
        </p:nvSpPr>
        <p:spPr/>
        <p:txBody>
          <a:bodyPr/>
          <a:lstStyle/>
          <a:p>
            <a:endParaRPr lang="en-US"/>
          </a:p>
        </p:txBody>
      </p:sp>
      <p:pic>
        <p:nvPicPr>
          <p:cNvPr id="22530" name="Picture 2"/>
          <p:cNvPicPr>
            <a:picLocks noChangeAspect="1" noChangeArrowheads="1"/>
          </p:cNvPicPr>
          <p:nvPr/>
        </p:nvPicPr>
        <p:blipFill>
          <a:blip r:embed="rId1"/>
          <a:srcRect/>
          <a:stretch>
            <a:fillRect/>
          </a:stretch>
        </p:blipFill>
        <p:spPr bwMode="auto">
          <a:xfrm>
            <a:off x="377398" y="1371600"/>
            <a:ext cx="8766602" cy="5253038"/>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Homogeneous Transformation</a:t>
            </a:r>
            <a:endParaRPr lang="en-US" dirty="0"/>
          </a:p>
        </p:txBody>
      </p:sp>
      <p:sp>
        <p:nvSpPr>
          <p:cNvPr id="3" name="Content Placeholder 2"/>
          <p:cNvSpPr>
            <a:spLocks noGrp="1"/>
          </p:cNvSpPr>
          <p:nvPr>
            <p:ph idx="1"/>
          </p:nvPr>
        </p:nvSpPr>
        <p:spPr/>
        <p:txBody>
          <a:bodyPr/>
          <a:lstStyle/>
          <a:p>
            <a:endParaRPr lang="en-US"/>
          </a:p>
        </p:txBody>
      </p:sp>
      <p:pic>
        <p:nvPicPr>
          <p:cNvPr id="23554" name="Picture 2"/>
          <p:cNvPicPr>
            <a:picLocks noChangeAspect="1" noChangeArrowheads="1"/>
          </p:cNvPicPr>
          <p:nvPr/>
        </p:nvPicPr>
        <p:blipFill>
          <a:blip r:embed="rId1"/>
          <a:srcRect/>
          <a:stretch>
            <a:fillRect/>
          </a:stretch>
        </p:blipFill>
        <p:spPr bwMode="auto">
          <a:xfrm>
            <a:off x="1" y="1295400"/>
            <a:ext cx="9072934" cy="5319713"/>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Homogeneous Transformation</a:t>
            </a:r>
            <a:endParaRPr lang="en-US" dirty="0"/>
          </a:p>
        </p:txBody>
      </p:sp>
      <p:sp>
        <p:nvSpPr>
          <p:cNvPr id="3" name="Content Placeholder 2"/>
          <p:cNvSpPr>
            <a:spLocks noGrp="1"/>
          </p:cNvSpPr>
          <p:nvPr>
            <p:ph idx="1"/>
          </p:nvPr>
        </p:nvSpPr>
        <p:spPr/>
        <p:txBody>
          <a:bodyPr/>
          <a:lstStyle/>
          <a:p>
            <a:endParaRPr lang="en-US"/>
          </a:p>
        </p:txBody>
      </p:sp>
      <p:pic>
        <p:nvPicPr>
          <p:cNvPr id="24578" name="Picture 2"/>
          <p:cNvPicPr>
            <a:picLocks noChangeAspect="1" noChangeArrowheads="1"/>
          </p:cNvPicPr>
          <p:nvPr/>
        </p:nvPicPr>
        <p:blipFill>
          <a:blip r:embed="rId1"/>
          <a:srcRect/>
          <a:stretch>
            <a:fillRect/>
          </a:stretch>
        </p:blipFill>
        <p:spPr bwMode="auto">
          <a:xfrm>
            <a:off x="304800" y="1600200"/>
            <a:ext cx="8562087" cy="46482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Homogeneous Transformation</a:t>
            </a:r>
            <a:endParaRPr lang="en-US" dirty="0"/>
          </a:p>
        </p:txBody>
      </p:sp>
      <p:sp>
        <p:nvSpPr>
          <p:cNvPr id="3" name="Content Placeholder 2"/>
          <p:cNvSpPr>
            <a:spLocks noGrp="1"/>
          </p:cNvSpPr>
          <p:nvPr>
            <p:ph idx="1"/>
          </p:nvPr>
        </p:nvSpPr>
        <p:spPr/>
        <p:txBody>
          <a:bodyPr/>
          <a:lstStyle/>
          <a:p>
            <a:endParaRPr lang="en-US"/>
          </a:p>
        </p:txBody>
      </p:sp>
      <p:pic>
        <p:nvPicPr>
          <p:cNvPr id="25602" name="Picture 2"/>
          <p:cNvPicPr>
            <a:picLocks noChangeAspect="1" noChangeArrowheads="1"/>
          </p:cNvPicPr>
          <p:nvPr/>
        </p:nvPicPr>
        <p:blipFill>
          <a:blip r:embed="rId1"/>
          <a:srcRect/>
          <a:stretch>
            <a:fillRect/>
          </a:stretch>
        </p:blipFill>
        <p:spPr bwMode="auto">
          <a:xfrm>
            <a:off x="268299" y="1600200"/>
            <a:ext cx="8875701" cy="4643438"/>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26626" name="Picture 2"/>
          <p:cNvPicPr>
            <a:picLocks noChangeAspect="1" noChangeArrowheads="1"/>
          </p:cNvPicPr>
          <p:nvPr/>
        </p:nvPicPr>
        <p:blipFill>
          <a:blip r:embed="rId1"/>
          <a:srcRect/>
          <a:stretch>
            <a:fillRect/>
          </a:stretch>
        </p:blipFill>
        <p:spPr bwMode="auto">
          <a:xfrm>
            <a:off x="600075" y="471488"/>
            <a:ext cx="7943850" cy="591502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Homogeneous Transformation</a:t>
            </a:r>
            <a:endParaRPr lang="en-US" dirty="0"/>
          </a:p>
        </p:txBody>
      </p:sp>
      <p:sp>
        <p:nvSpPr>
          <p:cNvPr id="3" name="Content Placeholder 2"/>
          <p:cNvSpPr>
            <a:spLocks noGrp="1"/>
          </p:cNvSpPr>
          <p:nvPr>
            <p:ph idx="1"/>
          </p:nvPr>
        </p:nvSpPr>
        <p:spPr/>
        <p:txBody>
          <a:bodyPr/>
          <a:lstStyle/>
          <a:p>
            <a:endParaRPr lang="en-US"/>
          </a:p>
        </p:txBody>
      </p:sp>
      <p:pic>
        <p:nvPicPr>
          <p:cNvPr id="27650" name="Picture 2"/>
          <p:cNvPicPr>
            <a:picLocks noChangeAspect="1" noChangeArrowheads="1"/>
          </p:cNvPicPr>
          <p:nvPr/>
        </p:nvPicPr>
        <p:blipFill>
          <a:blip r:embed="rId1"/>
          <a:srcRect/>
          <a:stretch>
            <a:fillRect/>
          </a:stretch>
        </p:blipFill>
        <p:spPr bwMode="auto">
          <a:xfrm>
            <a:off x="457200" y="1600200"/>
            <a:ext cx="8305800" cy="1420469"/>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Homogeneous Transformation</a:t>
            </a:r>
            <a:endParaRPr lang="en-US" dirty="0"/>
          </a:p>
        </p:txBody>
      </p:sp>
      <p:sp>
        <p:nvSpPr>
          <p:cNvPr id="3" name="Content Placeholder 2"/>
          <p:cNvSpPr>
            <a:spLocks noGrp="1"/>
          </p:cNvSpPr>
          <p:nvPr>
            <p:ph idx="1"/>
          </p:nvPr>
        </p:nvSpPr>
        <p:spPr/>
        <p:txBody>
          <a:bodyPr/>
          <a:lstStyle/>
          <a:p>
            <a:endParaRPr lang="en-US"/>
          </a:p>
        </p:txBody>
      </p:sp>
      <p:pic>
        <p:nvPicPr>
          <p:cNvPr id="28674" name="Picture 2"/>
          <p:cNvPicPr>
            <a:picLocks noChangeAspect="1" noChangeArrowheads="1"/>
          </p:cNvPicPr>
          <p:nvPr/>
        </p:nvPicPr>
        <p:blipFill>
          <a:blip r:embed="rId1"/>
          <a:srcRect/>
          <a:stretch>
            <a:fillRect/>
          </a:stretch>
        </p:blipFill>
        <p:spPr bwMode="auto">
          <a:xfrm>
            <a:off x="79720" y="1600200"/>
            <a:ext cx="9064280" cy="42672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Homogeneous Transformation</a:t>
            </a:r>
            <a:endParaRPr lang="en-US" dirty="0"/>
          </a:p>
        </p:txBody>
      </p:sp>
      <p:sp>
        <p:nvSpPr>
          <p:cNvPr id="3" name="Content Placeholder 2"/>
          <p:cNvSpPr>
            <a:spLocks noGrp="1"/>
          </p:cNvSpPr>
          <p:nvPr>
            <p:ph idx="1"/>
          </p:nvPr>
        </p:nvSpPr>
        <p:spPr/>
        <p:txBody>
          <a:bodyPr/>
          <a:lstStyle/>
          <a:p>
            <a:endParaRPr lang="en-US"/>
          </a:p>
        </p:txBody>
      </p:sp>
      <p:pic>
        <p:nvPicPr>
          <p:cNvPr id="29698" name="Picture 2"/>
          <p:cNvPicPr>
            <a:picLocks noChangeAspect="1" noChangeArrowheads="1"/>
          </p:cNvPicPr>
          <p:nvPr/>
        </p:nvPicPr>
        <p:blipFill>
          <a:blip r:embed="rId1"/>
          <a:srcRect/>
          <a:stretch>
            <a:fillRect/>
          </a:stretch>
        </p:blipFill>
        <p:spPr bwMode="auto">
          <a:xfrm>
            <a:off x="228600" y="1600200"/>
            <a:ext cx="8698015" cy="48006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Robot Classification</a:t>
            </a:r>
            <a:endParaRPr lang="en-US" dirty="0"/>
          </a:p>
        </p:txBody>
      </p:sp>
      <p:pic>
        <p:nvPicPr>
          <p:cNvPr id="36866" name="Picture 2"/>
          <p:cNvPicPr>
            <a:picLocks noChangeAspect="1" noChangeArrowheads="1"/>
          </p:cNvPicPr>
          <p:nvPr/>
        </p:nvPicPr>
        <p:blipFill>
          <a:blip r:embed="rId1"/>
          <a:srcRect/>
          <a:stretch>
            <a:fillRect/>
          </a:stretch>
        </p:blipFill>
        <p:spPr bwMode="auto">
          <a:xfrm>
            <a:off x="762000" y="2133600"/>
            <a:ext cx="7858125" cy="3124200"/>
          </a:xfrm>
          <a:prstGeom prst="rect">
            <a:avLst/>
          </a:prstGeom>
          <a:noFill/>
          <a:ln w="9525">
            <a:noFill/>
            <a:miter lim="800000"/>
            <a:headEnd/>
            <a:tailEnd/>
          </a:ln>
          <a:effectLst/>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Homogeneous Transformation</a:t>
            </a:r>
            <a:endParaRPr lang="en-US" dirty="0"/>
          </a:p>
        </p:txBody>
      </p:sp>
      <p:sp>
        <p:nvSpPr>
          <p:cNvPr id="3" name="Content Placeholder 2"/>
          <p:cNvSpPr>
            <a:spLocks noGrp="1"/>
          </p:cNvSpPr>
          <p:nvPr>
            <p:ph idx="1"/>
          </p:nvPr>
        </p:nvSpPr>
        <p:spPr/>
        <p:txBody>
          <a:bodyPr/>
          <a:lstStyle/>
          <a:p>
            <a:endParaRPr lang="en-US"/>
          </a:p>
        </p:txBody>
      </p:sp>
      <p:pic>
        <p:nvPicPr>
          <p:cNvPr id="30722" name="Picture 2"/>
          <p:cNvPicPr>
            <a:picLocks noChangeAspect="1" noChangeArrowheads="1"/>
          </p:cNvPicPr>
          <p:nvPr/>
        </p:nvPicPr>
        <p:blipFill>
          <a:blip r:embed="rId1"/>
          <a:srcRect/>
          <a:stretch>
            <a:fillRect/>
          </a:stretch>
        </p:blipFill>
        <p:spPr bwMode="auto">
          <a:xfrm>
            <a:off x="211153" y="1524000"/>
            <a:ext cx="8932847" cy="4719638"/>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Homogeneous Transformation</a:t>
            </a:r>
            <a:endParaRPr lang="en-US" dirty="0"/>
          </a:p>
        </p:txBody>
      </p:sp>
      <p:sp>
        <p:nvSpPr>
          <p:cNvPr id="3" name="Content Placeholder 2"/>
          <p:cNvSpPr>
            <a:spLocks noGrp="1"/>
          </p:cNvSpPr>
          <p:nvPr>
            <p:ph idx="1"/>
          </p:nvPr>
        </p:nvSpPr>
        <p:spPr/>
        <p:txBody>
          <a:bodyPr/>
          <a:lstStyle/>
          <a:p>
            <a:endParaRPr lang="en-US"/>
          </a:p>
        </p:txBody>
      </p:sp>
      <p:pic>
        <p:nvPicPr>
          <p:cNvPr id="31746" name="Picture 2"/>
          <p:cNvPicPr>
            <a:picLocks noChangeAspect="1" noChangeArrowheads="1"/>
          </p:cNvPicPr>
          <p:nvPr/>
        </p:nvPicPr>
        <p:blipFill>
          <a:blip r:embed="rId1"/>
          <a:srcRect/>
          <a:stretch>
            <a:fillRect/>
          </a:stretch>
        </p:blipFill>
        <p:spPr bwMode="auto">
          <a:xfrm>
            <a:off x="370383" y="1371600"/>
            <a:ext cx="8773617" cy="4752974"/>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Homogeneous Transformation</a:t>
            </a:r>
            <a:endParaRPr lang="en-US" dirty="0"/>
          </a:p>
        </p:txBody>
      </p:sp>
      <p:sp>
        <p:nvSpPr>
          <p:cNvPr id="3" name="Content Placeholder 2"/>
          <p:cNvSpPr>
            <a:spLocks noGrp="1"/>
          </p:cNvSpPr>
          <p:nvPr>
            <p:ph idx="1"/>
          </p:nvPr>
        </p:nvSpPr>
        <p:spPr/>
        <p:txBody>
          <a:bodyPr/>
          <a:lstStyle/>
          <a:p>
            <a:endParaRPr lang="en-US"/>
          </a:p>
        </p:txBody>
      </p:sp>
      <p:pic>
        <p:nvPicPr>
          <p:cNvPr id="32770" name="Picture 2"/>
          <p:cNvPicPr>
            <a:picLocks noChangeAspect="1" noChangeArrowheads="1"/>
          </p:cNvPicPr>
          <p:nvPr/>
        </p:nvPicPr>
        <p:blipFill>
          <a:blip r:embed="rId1"/>
          <a:srcRect/>
          <a:stretch>
            <a:fillRect/>
          </a:stretch>
        </p:blipFill>
        <p:spPr bwMode="auto">
          <a:xfrm>
            <a:off x="228600" y="1524000"/>
            <a:ext cx="8686800" cy="4793696"/>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Homogeneous Transformation</a:t>
            </a:r>
            <a:endParaRPr lang="en-US" dirty="0"/>
          </a:p>
        </p:txBody>
      </p:sp>
      <p:sp>
        <p:nvSpPr>
          <p:cNvPr id="3" name="Content Placeholder 2"/>
          <p:cNvSpPr>
            <a:spLocks noGrp="1"/>
          </p:cNvSpPr>
          <p:nvPr>
            <p:ph idx="1"/>
          </p:nvPr>
        </p:nvSpPr>
        <p:spPr/>
        <p:txBody>
          <a:bodyPr/>
          <a:lstStyle/>
          <a:p>
            <a:endParaRPr lang="en-US"/>
          </a:p>
        </p:txBody>
      </p:sp>
      <p:pic>
        <p:nvPicPr>
          <p:cNvPr id="33794" name="Picture 2"/>
          <p:cNvPicPr>
            <a:picLocks noChangeAspect="1" noChangeArrowheads="1"/>
          </p:cNvPicPr>
          <p:nvPr/>
        </p:nvPicPr>
        <p:blipFill>
          <a:blip r:embed="rId1"/>
          <a:srcRect/>
          <a:stretch>
            <a:fillRect/>
          </a:stretch>
        </p:blipFill>
        <p:spPr bwMode="auto">
          <a:xfrm>
            <a:off x="0" y="1371600"/>
            <a:ext cx="9114855" cy="470535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Homogeneous Transformation</a:t>
            </a:r>
            <a:endParaRPr lang="en-US" dirty="0"/>
          </a:p>
        </p:txBody>
      </p:sp>
      <p:sp>
        <p:nvSpPr>
          <p:cNvPr id="3" name="Content Placeholder 2"/>
          <p:cNvSpPr>
            <a:spLocks noGrp="1"/>
          </p:cNvSpPr>
          <p:nvPr>
            <p:ph idx="1"/>
          </p:nvPr>
        </p:nvSpPr>
        <p:spPr/>
        <p:txBody>
          <a:bodyPr/>
          <a:lstStyle/>
          <a:p>
            <a:endParaRPr lang="en-US"/>
          </a:p>
        </p:txBody>
      </p:sp>
      <p:pic>
        <p:nvPicPr>
          <p:cNvPr id="34818" name="Picture 2"/>
          <p:cNvPicPr>
            <a:picLocks noChangeAspect="1" noChangeArrowheads="1"/>
          </p:cNvPicPr>
          <p:nvPr/>
        </p:nvPicPr>
        <p:blipFill>
          <a:blip r:embed="rId1"/>
          <a:srcRect/>
          <a:stretch>
            <a:fillRect/>
          </a:stretch>
        </p:blipFill>
        <p:spPr bwMode="auto">
          <a:xfrm>
            <a:off x="138111" y="1565786"/>
            <a:ext cx="8924927" cy="4606414"/>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25470"/>
          </a:xfrm>
        </p:spPr>
        <p:txBody>
          <a:bodyPr>
            <a:normAutofit fontScale="90000"/>
          </a:bodyPr>
          <a:lstStyle/>
          <a:p>
            <a:r>
              <a:rPr lang="en-IN" dirty="0" smtClean="0">
                <a:latin typeface="Times New Roman" panose="02020603050405020304" pitchFamily="18" charset="0"/>
                <a:ea typeface="MS PGothic" panose="020B0600070205080204" pitchFamily="34" charset="-128"/>
                <a:cs typeface="Times New Roman" panose="02020603050405020304" pitchFamily="18" charset="0"/>
              </a:rPr>
              <a:t>Robot Kinematics</a:t>
            </a:r>
            <a:endParaRPr lang="en-US" dirty="0"/>
          </a:p>
        </p:txBody>
      </p:sp>
      <p:sp>
        <p:nvSpPr>
          <p:cNvPr id="3" name="Content Placeholder 2"/>
          <p:cNvSpPr>
            <a:spLocks noGrp="1"/>
          </p:cNvSpPr>
          <p:nvPr>
            <p:ph idx="1"/>
          </p:nvPr>
        </p:nvSpPr>
        <p:spPr>
          <a:xfrm>
            <a:off x="457200" y="1371600"/>
            <a:ext cx="5410200" cy="4525963"/>
          </a:xfrm>
        </p:spPr>
        <p:txBody>
          <a:bodyPr/>
          <a:lstStyle/>
          <a:p>
            <a:pPr algn="just">
              <a:buNone/>
            </a:pPr>
            <a:r>
              <a:rPr lang="en-US" sz="2000" b="1" dirty="0" smtClean="0"/>
              <a:t>A Point in Space: </a:t>
            </a:r>
            <a:endParaRPr lang="en-US" sz="2000" dirty="0" smtClean="0"/>
          </a:p>
          <a:p>
            <a:pPr lvl="1" algn="just">
              <a:buFont typeface="Arial" panose="020B0604020202020204" pitchFamily="34" charset="0"/>
              <a:buChar char="•"/>
            </a:pPr>
            <a:r>
              <a:rPr lang="en-US" sz="2000" dirty="0" smtClean="0"/>
              <a:t>A point ‘P’ in space can be represented by its 3 coordinates relative to a reference frame.</a:t>
            </a:r>
            <a:endParaRPr lang="en-US" sz="2000" dirty="0" smtClean="0"/>
          </a:p>
          <a:p>
            <a:pPr algn="just">
              <a:buNone/>
            </a:pPr>
            <a:endParaRPr lang="en-US" sz="2000" dirty="0" smtClean="0"/>
          </a:p>
          <a:p>
            <a:pPr lvl="1" algn="just">
              <a:buFont typeface="Arial" panose="020B0604020202020204" pitchFamily="34" charset="0"/>
              <a:buChar char="•"/>
            </a:pPr>
            <a:r>
              <a:rPr lang="en-US" sz="2000" dirty="0" smtClean="0"/>
              <a:t>Where a</a:t>
            </a:r>
            <a:r>
              <a:rPr lang="en-US" sz="2000" baseline="-25000" dirty="0" smtClean="0"/>
              <a:t>x, </a:t>
            </a:r>
            <a:r>
              <a:rPr lang="en-US" sz="2000" dirty="0" smtClean="0"/>
              <a:t>b</a:t>
            </a:r>
            <a:r>
              <a:rPr lang="en-US" sz="2000" baseline="-25000" dirty="0" smtClean="0"/>
              <a:t>y</a:t>
            </a:r>
            <a:r>
              <a:rPr lang="en-US" sz="2000" dirty="0" smtClean="0"/>
              <a:t> and c</a:t>
            </a:r>
            <a:r>
              <a:rPr lang="en-US" sz="2000" baseline="-25000" dirty="0" smtClean="0"/>
              <a:t>z</a:t>
            </a:r>
            <a:r>
              <a:rPr lang="en-US" sz="2000" dirty="0" smtClean="0"/>
              <a:t> are the 3 coordinates of  point represented in the reference frame.</a:t>
            </a:r>
            <a:endParaRPr lang="en-US" sz="2000" dirty="0" smtClean="0"/>
          </a:p>
          <a:p>
            <a:pPr algn="just"/>
            <a:endParaRPr lang="en-US" sz="2000" dirty="0" smtClean="0"/>
          </a:p>
          <a:p>
            <a:pPr algn="just">
              <a:buNone/>
            </a:pPr>
            <a:r>
              <a:rPr lang="en-US" sz="2000" b="1" dirty="0" smtClean="0"/>
              <a:t>A Vector in Space:</a:t>
            </a:r>
            <a:endParaRPr lang="en-US" sz="2000" dirty="0" smtClean="0"/>
          </a:p>
          <a:p>
            <a:pPr lvl="1" algn="just">
              <a:buFont typeface="Arial" panose="020B0604020202020204" pitchFamily="34" charset="0"/>
              <a:buChar char="•"/>
            </a:pPr>
            <a:r>
              <a:rPr lang="en-US" sz="2000" dirty="0" smtClean="0"/>
              <a:t>A vector can be represented by 3 coordinates of its tail and head. </a:t>
            </a:r>
            <a:endParaRPr lang="en-US" sz="2000" dirty="0" smtClean="0"/>
          </a:p>
          <a:p>
            <a:endParaRPr lang="en-US" sz="2000" dirty="0"/>
          </a:p>
        </p:txBody>
      </p:sp>
      <p:sp>
        <p:nvSpPr>
          <p:cNvPr id="23554" name="Rectangle 2"/>
          <p:cNvSpPr>
            <a:spLocks noChangeArrowheads="1"/>
          </p:cNvSpPr>
          <p:nvPr/>
        </p:nvSpPr>
        <p:spPr bwMode="auto">
          <a:xfrm>
            <a:off x="0" y="0"/>
            <a:ext cx="9144000" cy="457200"/>
          </a:xfrm>
          <a:prstGeom prst="rect">
            <a:avLst/>
          </a:prstGeom>
          <a:noFill/>
          <a:ln w="9525">
            <a:noFill/>
            <a:miter lim="800000"/>
          </a:ln>
          <a:effectLst/>
        </p:spPr>
        <p:txBody>
          <a:bodyPr vert="horz" wrap="none" lIns="91440" tIns="45720" rIns="91440" bIns="45720" numCol="1" anchor="ctr" anchorCtr="0" compatLnSpc="1">
            <a:spAutoFit/>
          </a:bodyPr>
          <a:lstStyle/>
          <a:p>
            <a:endParaRPr lang="en-US"/>
          </a:p>
        </p:txBody>
      </p:sp>
      <p:pic>
        <p:nvPicPr>
          <p:cNvPr id="23553" name="Picture 1"/>
          <p:cNvPicPr>
            <a:picLocks noChangeAspect="1" noChangeArrowheads="1"/>
          </p:cNvPicPr>
          <p:nvPr/>
        </p:nvPicPr>
        <p:blipFill>
          <a:blip r:embed="rId1" cstate="print">
            <a:clrChange>
              <a:clrFrom>
                <a:srgbClr val="FFFFFF"/>
              </a:clrFrom>
              <a:clrTo>
                <a:srgbClr val="FFFFFF">
                  <a:alpha val="0"/>
                </a:srgbClr>
              </a:clrTo>
            </a:clrChange>
          </a:blip>
          <a:srcRect/>
          <a:stretch>
            <a:fillRect/>
          </a:stretch>
        </p:blipFill>
        <p:spPr bwMode="auto">
          <a:xfrm>
            <a:off x="3048000" y="2743200"/>
            <a:ext cx="2209800" cy="406213"/>
          </a:xfrm>
          <a:prstGeom prst="rect">
            <a:avLst/>
          </a:prstGeom>
          <a:noFill/>
        </p:spPr>
      </p:pic>
      <p:sp>
        <p:nvSpPr>
          <p:cNvPr id="23555" name="Rectangle 3"/>
          <p:cNvSpPr>
            <a:spLocks noChangeArrowheads="1"/>
          </p:cNvSpPr>
          <p:nvPr/>
        </p:nvSpPr>
        <p:spPr bwMode="auto">
          <a:xfrm>
            <a:off x="0" y="695325"/>
            <a:ext cx="9144000" cy="0"/>
          </a:xfrm>
          <a:prstGeom prst="rect">
            <a:avLst/>
          </a:prstGeom>
          <a:noFill/>
          <a:ln w="9525">
            <a:noFill/>
            <a:miter lim="800000"/>
          </a:ln>
          <a:effectLst/>
        </p:spPr>
        <p:txBody>
          <a:bodyPr vert="horz" wrap="none" lIns="91440" tIns="45720" rIns="91440" bIns="45720" numCol="1" anchor="ctr"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endParaRPr kumimoji="0" lang="en-US"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endParaRPr>
          </a:p>
        </p:txBody>
      </p:sp>
      <p:grpSp>
        <p:nvGrpSpPr>
          <p:cNvPr id="4" name="Group 8"/>
          <p:cNvGrpSpPr/>
          <p:nvPr/>
        </p:nvGrpSpPr>
        <p:grpSpPr>
          <a:xfrm>
            <a:off x="6003925" y="1500174"/>
            <a:ext cx="3140075" cy="3505200"/>
            <a:chOff x="6003925" y="1500174"/>
            <a:chExt cx="3140075" cy="3505200"/>
          </a:xfrm>
        </p:grpSpPr>
        <p:pic>
          <p:nvPicPr>
            <p:cNvPr id="1030" name="Picture 6" descr="C:\Users\Student21\Pictures\Picture1.png"/>
            <p:cNvPicPr>
              <a:picLocks noChangeAspect="1" noChangeArrowheads="1"/>
            </p:cNvPicPr>
            <p:nvPr/>
          </p:nvPicPr>
          <p:blipFill>
            <a:blip r:embed="rId2" cstate="print"/>
            <a:srcRect/>
            <a:stretch>
              <a:fillRect/>
            </a:stretch>
          </p:blipFill>
          <p:spPr bwMode="auto">
            <a:xfrm>
              <a:off x="6003925" y="1500174"/>
              <a:ext cx="3140075" cy="3505200"/>
            </a:xfrm>
            <a:prstGeom prst="rect">
              <a:avLst/>
            </a:prstGeom>
            <a:noFill/>
          </p:spPr>
        </p:pic>
        <p:sp>
          <p:nvSpPr>
            <p:cNvPr id="8" name="TextBox 7"/>
            <p:cNvSpPr txBox="1"/>
            <p:nvPr/>
          </p:nvSpPr>
          <p:spPr>
            <a:xfrm>
              <a:off x="8001024" y="3242846"/>
              <a:ext cx="428628" cy="338554"/>
            </a:xfrm>
            <a:prstGeom prst="rect">
              <a:avLst/>
            </a:prstGeom>
            <a:noFill/>
          </p:spPr>
          <p:txBody>
            <a:bodyPr wrap="square" rtlCol="0">
              <a:spAutoFit/>
            </a:bodyPr>
            <a:lstStyle/>
            <a:p>
              <a:pPr marL="514350" indent="-514350" algn="just"/>
              <a:r>
                <a:rPr lang="en-US" sz="1200" b="1" dirty="0" err="1" smtClean="0"/>
                <a:t>C</a:t>
              </a:r>
              <a:r>
                <a:rPr lang="en-US" sz="1600" b="1" baseline="-25000" dirty="0" err="1" smtClean="0"/>
                <a:t>z</a:t>
              </a:r>
              <a:endParaRPr lang="en-US" sz="1200" b="1" dirty="0" smtClean="0"/>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23553"/>
                                        </p:tgtEl>
                                        <p:attrNameLst>
                                          <p:attrName>style.visibility</p:attrName>
                                        </p:attrNameLst>
                                      </p:cBhvr>
                                      <p:to>
                                        <p:strVal val="visible"/>
                                      </p:to>
                                    </p:set>
                                    <p:anim calcmode="lin" valueType="num">
                                      <p:cBhvr additive="base">
                                        <p:cTn id="19" dur="500" fill="hold"/>
                                        <p:tgtEl>
                                          <p:spTgt spid="23553"/>
                                        </p:tgtEl>
                                        <p:attrNameLst>
                                          <p:attrName>ppt_x</p:attrName>
                                        </p:attrNameLst>
                                      </p:cBhvr>
                                      <p:tavLst>
                                        <p:tav tm="0">
                                          <p:val>
                                            <p:strVal val="0-#ppt_w/2"/>
                                          </p:val>
                                        </p:tav>
                                        <p:tav tm="100000">
                                          <p:val>
                                            <p:strVal val="#ppt_x"/>
                                          </p:val>
                                        </p:tav>
                                      </p:tavLst>
                                    </p:anim>
                                    <p:anim calcmode="lin" valueType="num">
                                      <p:cBhvr additive="base">
                                        <p:cTn id="20" dur="500" fill="hold"/>
                                        <p:tgtEl>
                                          <p:spTgt spid="23553"/>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 calcmode="lin" valueType="num">
                                      <p:cBhvr additive="base">
                                        <p:cTn id="31" dur="500" fill="hold"/>
                                        <p:tgtEl>
                                          <p:spTgt spid="3">
                                            <p:txEl>
                                              <p:pRg st="5" end="5"/>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3">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 calcmode="lin" valueType="num">
                                      <p:cBhvr additive="base">
                                        <p:cTn id="37" dur="500" fill="hold"/>
                                        <p:tgtEl>
                                          <p:spTgt spid="3">
                                            <p:txEl>
                                              <p:pRg st="6" end="6"/>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3">
                                            <p:txEl>
                                              <p:pRg st="6" end="6"/>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447800"/>
            <a:ext cx="8229600" cy="4525963"/>
          </a:xfrm>
        </p:spPr>
        <p:txBody>
          <a:bodyPr/>
          <a:lstStyle/>
          <a:p>
            <a:r>
              <a:rPr lang="en-US" sz="2000" dirty="0" smtClean="0"/>
              <a:t>If the vector start at point A and ends at point B, then it can be represented by,</a:t>
            </a:r>
            <a:endParaRPr lang="en-US" sz="2000" dirty="0" smtClean="0"/>
          </a:p>
          <a:p>
            <a:endParaRPr lang="en-US" sz="2000" dirty="0" smtClean="0"/>
          </a:p>
          <a:p>
            <a:r>
              <a:rPr lang="en-US" sz="2000" dirty="0" smtClean="0"/>
              <a:t>If the vector starts at the origin, then</a:t>
            </a:r>
            <a:endParaRPr lang="en-US" sz="2000" dirty="0" smtClean="0"/>
          </a:p>
          <a:p>
            <a:pPr>
              <a:buNone/>
            </a:pPr>
            <a:endParaRPr lang="en-US" sz="2000" dirty="0" smtClean="0"/>
          </a:p>
          <a:p>
            <a:r>
              <a:rPr lang="en-US" sz="2000" dirty="0" smtClean="0"/>
              <a:t>Where, a</a:t>
            </a:r>
            <a:r>
              <a:rPr lang="en-US" sz="2000" baseline="-25000" dirty="0" smtClean="0"/>
              <a:t>x</a:t>
            </a:r>
            <a:r>
              <a:rPr lang="en-US" sz="2000" dirty="0" smtClean="0"/>
              <a:t>, b</a:t>
            </a:r>
            <a:r>
              <a:rPr lang="en-US" sz="2000" baseline="-25000" dirty="0" smtClean="0"/>
              <a:t>y</a:t>
            </a:r>
            <a:r>
              <a:rPr lang="en-US" sz="2000" dirty="0" smtClean="0"/>
              <a:t>, c</a:t>
            </a:r>
            <a:r>
              <a:rPr lang="en-US" sz="2000" baseline="-25000" dirty="0" smtClean="0"/>
              <a:t>z</a:t>
            </a:r>
            <a:r>
              <a:rPr lang="en-US" sz="2000" dirty="0" smtClean="0"/>
              <a:t> are 3 components of vector in the reference frame in matrix form,</a:t>
            </a:r>
            <a:endParaRPr lang="en-US" sz="2000" dirty="0" smtClean="0"/>
          </a:p>
          <a:p>
            <a:pPr>
              <a:buNone/>
            </a:pPr>
            <a:endParaRPr lang="en-US" sz="2000" dirty="0" smtClean="0"/>
          </a:p>
          <a:p>
            <a:pPr>
              <a:buNone/>
            </a:pPr>
            <a:endParaRPr lang="en-US" sz="2000" dirty="0" smtClean="0"/>
          </a:p>
          <a:p>
            <a:r>
              <a:rPr lang="en-US" sz="2000" dirty="0" smtClean="0"/>
              <a:t>This representation can be modified to also include a scale factor ‘w’ such that</a:t>
            </a:r>
            <a:endParaRPr lang="en-US" sz="2000" dirty="0" smtClean="0"/>
          </a:p>
          <a:p>
            <a:r>
              <a:rPr lang="en-US" sz="2000" dirty="0" smtClean="0"/>
              <a:t>If </a:t>
            </a:r>
            <a:r>
              <a:rPr lang="en-US" sz="2000" dirty="0" err="1" smtClean="0"/>
              <a:t>x,y,z</a:t>
            </a:r>
            <a:r>
              <a:rPr lang="en-US" sz="2000" dirty="0" smtClean="0"/>
              <a:t> are divided by w they will yield a</a:t>
            </a:r>
            <a:r>
              <a:rPr lang="en-US" sz="2000" baseline="-25000" dirty="0" smtClean="0"/>
              <a:t>x</a:t>
            </a:r>
            <a:r>
              <a:rPr lang="en-US" sz="2000" dirty="0" smtClean="0"/>
              <a:t>, b</a:t>
            </a:r>
            <a:r>
              <a:rPr lang="en-US" sz="2000" baseline="-25000" dirty="0" smtClean="0"/>
              <a:t>y</a:t>
            </a:r>
            <a:r>
              <a:rPr lang="en-US" sz="2000" dirty="0" smtClean="0"/>
              <a:t>, c</a:t>
            </a:r>
            <a:r>
              <a:rPr lang="en-US" sz="2000" baseline="-25000" dirty="0" smtClean="0"/>
              <a:t>z</a:t>
            </a:r>
            <a:r>
              <a:rPr lang="en-US" sz="2000" dirty="0" smtClean="0"/>
              <a:t> </a:t>
            </a:r>
            <a:endParaRPr lang="en-US" sz="2000" dirty="0" smtClean="0"/>
          </a:p>
          <a:p>
            <a:endParaRPr lang="en-US" sz="2000" dirty="0"/>
          </a:p>
        </p:txBody>
      </p:sp>
      <p:sp>
        <p:nvSpPr>
          <p:cNvPr id="26626" name="Rectangle 2"/>
          <p:cNvSpPr>
            <a:spLocks noChangeArrowheads="1"/>
          </p:cNvSpPr>
          <p:nvPr/>
        </p:nvSpPr>
        <p:spPr bwMode="auto">
          <a:xfrm>
            <a:off x="0" y="0"/>
            <a:ext cx="9144000" cy="457200"/>
          </a:xfrm>
          <a:prstGeom prst="rect">
            <a:avLst/>
          </a:prstGeom>
          <a:noFill/>
          <a:ln w="9525">
            <a:noFill/>
            <a:miter lim="800000"/>
          </a:ln>
          <a:effectLst/>
        </p:spPr>
        <p:txBody>
          <a:bodyPr vert="horz" wrap="none" lIns="91440" tIns="45720" rIns="91440" bIns="45720" numCol="1" anchor="ctr" anchorCtr="0" compatLnSpc="1">
            <a:spAutoFit/>
          </a:bodyPr>
          <a:lstStyle/>
          <a:p>
            <a:endParaRPr lang="en-US"/>
          </a:p>
        </p:txBody>
      </p:sp>
      <p:pic>
        <p:nvPicPr>
          <p:cNvPr id="26625" name="Picture 1"/>
          <p:cNvPicPr>
            <a:picLocks noChangeAspect="1" noChangeArrowheads="1"/>
          </p:cNvPicPr>
          <p:nvPr/>
        </p:nvPicPr>
        <p:blipFill>
          <a:blip r:embed="rId1" cstate="print">
            <a:clrChange>
              <a:clrFrom>
                <a:srgbClr val="FFFFFF"/>
              </a:clrFrom>
              <a:clrTo>
                <a:srgbClr val="FFFFFF">
                  <a:alpha val="0"/>
                </a:srgbClr>
              </a:clrTo>
            </a:clrChange>
          </a:blip>
          <a:srcRect/>
          <a:stretch>
            <a:fillRect/>
          </a:stretch>
        </p:blipFill>
        <p:spPr bwMode="auto">
          <a:xfrm>
            <a:off x="3352800" y="1981200"/>
            <a:ext cx="4528038" cy="381000"/>
          </a:xfrm>
          <a:prstGeom prst="rect">
            <a:avLst/>
          </a:prstGeom>
          <a:noFill/>
        </p:spPr>
      </p:pic>
      <p:sp>
        <p:nvSpPr>
          <p:cNvPr id="26627" name="Rectangle 3"/>
          <p:cNvSpPr>
            <a:spLocks noChangeArrowheads="1"/>
          </p:cNvSpPr>
          <p:nvPr/>
        </p:nvSpPr>
        <p:spPr bwMode="auto">
          <a:xfrm>
            <a:off x="0" y="704850"/>
            <a:ext cx="9144000" cy="0"/>
          </a:xfrm>
          <a:prstGeom prst="rect">
            <a:avLst/>
          </a:prstGeom>
          <a:noFill/>
          <a:ln w="9525">
            <a:noFill/>
            <a:miter lim="800000"/>
          </a:ln>
          <a:effectLst/>
        </p:spPr>
        <p:txBody>
          <a:bodyPr vert="horz" wrap="none" lIns="91440" tIns="45720" rIns="91440" bIns="45720" numCol="1" anchor="ctr"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endParaRPr kumimoji="0" lang="en-US"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endParaRPr>
          </a:p>
        </p:txBody>
      </p:sp>
      <p:sp>
        <p:nvSpPr>
          <p:cNvPr id="26629" name="Rectangle 5"/>
          <p:cNvSpPr>
            <a:spLocks noChangeArrowheads="1"/>
          </p:cNvSpPr>
          <p:nvPr/>
        </p:nvSpPr>
        <p:spPr bwMode="auto">
          <a:xfrm>
            <a:off x="0" y="0"/>
            <a:ext cx="9144000" cy="457200"/>
          </a:xfrm>
          <a:prstGeom prst="rect">
            <a:avLst/>
          </a:prstGeom>
          <a:noFill/>
          <a:ln w="9525">
            <a:noFill/>
            <a:miter lim="800000"/>
          </a:ln>
          <a:effectLst/>
        </p:spPr>
        <p:txBody>
          <a:bodyPr vert="horz" wrap="none" lIns="91440" tIns="45720" rIns="91440" bIns="45720" numCol="1" anchor="ctr" anchorCtr="0" compatLnSpc="1">
            <a:spAutoFit/>
          </a:bodyPr>
          <a:lstStyle/>
          <a:p>
            <a:endParaRPr lang="en-US"/>
          </a:p>
        </p:txBody>
      </p:sp>
      <p:pic>
        <p:nvPicPr>
          <p:cNvPr id="26628" name="Picture 4"/>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3571868" y="2786058"/>
            <a:ext cx="2246432" cy="400050"/>
          </a:xfrm>
          <a:prstGeom prst="rect">
            <a:avLst/>
          </a:prstGeom>
          <a:noFill/>
        </p:spPr>
      </p:pic>
      <p:sp>
        <p:nvSpPr>
          <p:cNvPr id="26630" name="Rectangle 6"/>
          <p:cNvSpPr>
            <a:spLocks noChangeArrowheads="1"/>
          </p:cNvSpPr>
          <p:nvPr/>
        </p:nvSpPr>
        <p:spPr bwMode="auto">
          <a:xfrm>
            <a:off x="0" y="704850"/>
            <a:ext cx="9144000" cy="0"/>
          </a:xfrm>
          <a:prstGeom prst="rect">
            <a:avLst/>
          </a:prstGeom>
          <a:noFill/>
          <a:ln w="9525">
            <a:noFill/>
            <a:miter lim="800000"/>
          </a:ln>
          <a:effectLst/>
        </p:spPr>
        <p:txBody>
          <a:bodyPr vert="horz" wrap="none" lIns="91440" tIns="45720" rIns="91440" bIns="45720" numCol="1" anchor="ctr"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endParaRPr kumimoji="0" lang="en-US"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endParaRPr>
          </a:p>
        </p:txBody>
      </p:sp>
      <p:sp>
        <p:nvSpPr>
          <p:cNvPr id="26633" name="Rectangle 9"/>
          <p:cNvSpPr>
            <a:spLocks noChangeArrowheads="1"/>
          </p:cNvSpPr>
          <p:nvPr/>
        </p:nvSpPr>
        <p:spPr bwMode="auto">
          <a:xfrm>
            <a:off x="0" y="0"/>
            <a:ext cx="9144000" cy="457200"/>
          </a:xfrm>
          <a:prstGeom prst="rect">
            <a:avLst/>
          </a:prstGeom>
          <a:noFill/>
          <a:ln w="9525">
            <a:noFill/>
            <a:miter lim="800000"/>
          </a:ln>
          <a:effectLst/>
        </p:spPr>
        <p:txBody>
          <a:bodyPr vert="horz" wrap="none" lIns="91440" tIns="45720" rIns="91440" bIns="45720" numCol="1" anchor="ctr" anchorCtr="0" compatLnSpc="1">
            <a:spAutoFit/>
          </a:bodyPr>
          <a:lstStyle/>
          <a:p>
            <a:endParaRPr lang="en-US"/>
          </a:p>
        </p:txBody>
      </p:sp>
      <p:pic>
        <p:nvPicPr>
          <p:cNvPr id="26632" name="Picture 8"/>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3586162" y="3810000"/>
            <a:ext cx="914400" cy="762000"/>
          </a:xfrm>
          <a:prstGeom prst="rect">
            <a:avLst/>
          </a:prstGeom>
          <a:noFill/>
        </p:spPr>
      </p:pic>
      <p:sp>
        <p:nvSpPr>
          <p:cNvPr id="26634" name="Rectangle 10"/>
          <p:cNvSpPr>
            <a:spLocks noChangeArrowheads="1"/>
          </p:cNvSpPr>
          <p:nvPr/>
        </p:nvSpPr>
        <p:spPr bwMode="auto">
          <a:xfrm>
            <a:off x="0" y="971550"/>
            <a:ext cx="9144000" cy="0"/>
          </a:xfrm>
          <a:prstGeom prst="rect">
            <a:avLst/>
          </a:prstGeom>
          <a:noFill/>
          <a:ln w="9525">
            <a:noFill/>
            <a:miter lim="800000"/>
          </a:ln>
          <a:effectLst/>
        </p:spPr>
        <p:txBody>
          <a:bodyPr vert="horz" wrap="none" lIns="91440" tIns="45720" rIns="91440" bIns="45720" numCol="1" anchor="ctr"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endParaRPr kumimoji="0" lang="en-US"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endParaRPr>
          </a:p>
        </p:txBody>
      </p:sp>
      <p:sp>
        <p:nvSpPr>
          <p:cNvPr id="13" name="Title 1"/>
          <p:cNvSpPr>
            <a:spLocks noGrp="1"/>
          </p:cNvSpPr>
          <p:nvPr>
            <p:ph type="title"/>
          </p:nvPr>
        </p:nvSpPr>
        <p:spPr>
          <a:xfrm>
            <a:off x="457200" y="274638"/>
            <a:ext cx="8229600" cy="725470"/>
          </a:xfrm>
        </p:spPr>
        <p:txBody>
          <a:bodyPr>
            <a:normAutofit fontScale="90000"/>
          </a:bodyPr>
          <a:lstStyle/>
          <a:p>
            <a:r>
              <a:rPr lang="en-IN" dirty="0" smtClean="0">
                <a:latin typeface="Times New Roman" panose="02020603050405020304" pitchFamily="18" charset="0"/>
                <a:ea typeface="MS PGothic" panose="020B0600070205080204" pitchFamily="34" charset="-128"/>
                <a:cs typeface="Times New Roman" panose="02020603050405020304" pitchFamily="18" charset="0"/>
              </a:rPr>
              <a:t>Robot Kinematics</a:t>
            </a:r>
            <a:endParaRPr lang="en-US"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26625"/>
                                        </p:tgtEl>
                                        <p:attrNameLst>
                                          <p:attrName>style.visibility</p:attrName>
                                        </p:attrNameLst>
                                      </p:cBhvr>
                                      <p:to>
                                        <p:strVal val="visible"/>
                                      </p:to>
                                    </p:set>
                                    <p:anim calcmode="lin" valueType="num">
                                      <p:cBhvr additive="base">
                                        <p:cTn id="13" dur="500" fill="hold"/>
                                        <p:tgtEl>
                                          <p:spTgt spid="26625"/>
                                        </p:tgtEl>
                                        <p:attrNameLst>
                                          <p:attrName>ppt_x</p:attrName>
                                        </p:attrNameLst>
                                      </p:cBhvr>
                                      <p:tavLst>
                                        <p:tav tm="0">
                                          <p:val>
                                            <p:strVal val="0-#ppt_w/2"/>
                                          </p:val>
                                        </p:tav>
                                        <p:tav tm="100000">
                                          <p:val>
                                            <p:strVal val="#ppt_x"/>
                                          </p:val>
                                        </p:tav>
                                      </p:tavLst>
                                    </p:anim>
                                    <p:anim calcmode="lin" valueType="num">
                                      <p:cBhvr additive="base">
                                        <p:cTn id="14" dur="500" fill="hold"/>
                                        <p:tgtEl>
                                          <p:spTgt spid="26625"/>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26628"/>
                                        </p:tgtEl>
                                        <p:attrNameLst>
                                          <p:attrName>style.visibility</p:attrName>
                                        </p:attrNameLst>
                                      </p:cBhvr>
                                      <p:to>
                                        <p:strVal val="visible"/>
                                      </p:to>
                                    </p:set>
                                    <p:anim calcmode="lin" valueType="num">
                                      <p:cBhvr additive="base">
                                        <p:cTn id="25" dur="500" fill="hold"/>
                                        <p:tgtEl>
                                          <p:spTgt spid="26628"/>
                                        </p:tgtEl>
                                        <p:attrNameLst>
                                          <p:attrName>ppt_x</p:attrName>
                                        </p:attrNameLst>
                                      </p:cBhvr>
                                      <p:tavLst>
                                        <p:tav tm="0">
                                          <p:val>
                                            <p:strVal val="0-#ppt_w/2"/>
                                          </p:val>
                                        </p:tav>
                                        <p:tav tm="100000">
                                          <p:val>
                                            <p:strVal val="#ppt_x"/>
                                          </p:val>
                                        </p:tav>
                                      </p:tavLst>
                                    </p:anim>
                                    <p:anim calcmode="lin" valueType="num">
                                      <p:cBhvr additive="base">
                                        <p:cTn id="26" dur="500" fill="hold"/>
                                        <p:tgtEl>
                                          <p:spTgt spid="26628"/>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nodeType="clickEffect">
                                  <p:stCondLst>
                                    <p:cond delay="0"/>
                                  </p:stCondLst>
                                  <p:childTnLst>
                                    <p:set>
                                      <p:cBhvr>
                                        <p:cTn id="36" dur="1" fill="hold">
                                          <p:stCondLst>
                                            <p:cond delay="0"/>
                                          </p:stCondLst>
                                        </p:cTn>
                                        <p:tgtEl>
                                          <p:spTgt spid="26632"/>
                                        </p:tgtEl>
                                        <p:attrNameLst>
                                          <p:attrName>style.visibility</p:attrName>
                                        </p:attrNameLst>
                                      </p:cBhvr>
                                      <p:to>
                                        <p:strVal val="visible"/>
                                      </p:to>
                                    </p:set>
                                    <p:anim calcmode="lin" valueType="num">
                                      <p:cBhvr additive="base">
                                        <p:cTn id="37" dur="500" fill="hold"/>
                                        <p:tgtEl>
                                          <p:spTgt spid="26632"/>
                                        </p:tgtEl>
                                        <p:attrNameLst>
                                          <p:attrName>ppt_x</p:attrName>
                                        </p:attrNameLst>
                                      </p:cBhvr>
                                      <p:tavLst>
                                        <p:tav tm="0">
                                          <p:val>
                                            <p:strVal val="0-#ppt_w/2"/>
                                          </p:val>
                                        </p:tav>
                                        <p:tav tm="100000">
                                          <p:val>
                                            <p:strVal val="#ppt_x"/>
                                          </p:val>
                                        </p:tav>
                                      </p:tavLst>
                                    </p:anim>
                                    <p:anim calcmode="lin" valueType="num">
                                      <p:cBhvr additive="base">
                                        <p:cTn id="38" dur="500" fill="hold"/>
                                        <p:tgtEl>
                                          <p:spTgt spid="26632"/>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nodeType="clickEffect">
                                  <p:stCondLst>
                                    <p:cond delay="0"/>
                                  </p:stCondLst>
                                  <p:childTnLst>
                                    <p:set>
                                      <p:cBhvr>
                                        <p:cTn id="42" dur="1" fill="hold">
                                          <p:stCondLst>
                                            <p:cond delay="0"/>
                                          </p:stCondLst>
                                        </p:cTn>
                                        <p:tgtEl>
                                          <p:spTgt spid="3">
                                            <p:txEl>
                                              <p:pRg st="7" end="7"/>
                                            </p:txEl>
                                          </p:spTgt>
                                        </p:tgtEl>
                                        <p:attrNameLst>
                                          <p:attrName>style.visibility</p:attrName>
                                        </p:attrNameLst>
                                      </p:cBhvr>
                                      <p:to>
                                        <p:strVal val="visible"/>
                                      </p:to>
                                    </p:set>
                                    <p:anim calcmode="lin" valueType="num">
                                      <p:cBhvr additive="base">
                                        <p:cTn id="43" dur="500" fill="hold"/>
                                        <p:tgtEl>
                                          <p:spTgt spid="3">
                                            <p:txEl>
                                              <p:pRg st="7" end="7"/>
                                            </p:txEl>
                                          </p:spTgt>
                                        </p:tgtEl>
                                        <p:attrNameLst>
                                          <p:attrName>ppt_x</p:attrName>
                                        </p:attrNameLst>
                                      </p:cBhvr>
                                      <p:tavLst>
                                        <p:tav tm="0">
                                          <p:val>
                                            <p:strVal val="0-#ppt_w/2"/>
                                          </p:val>
                                        </p:tav>
                                        <p:tav tm="100000">
                                          <p:val>
                                            <p:strVal val="#ppt_x"/>
                                          </p:val>
                                        </p:tav>
                                      </p:tavLst>
                                    </p:anim>
                                    <p:anim calcmode="lin" valueType="num">
                                      <p:cBhvr additive="base">
                                        <p:cTn id="44" dur="500" fill="hold"/>
                                        <p:tgtEl>
                                          <p:spTgt spid="3">
                                            <p:txEl>
                                              <p:pRg st="7" end="7"/>
                                            </p:txEl>
                                          </p:spTgt>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8" fill="hold" nodeType="clickEffect">
                                  <p:stCondLst>
                                    <p:cond delay="0"/>
                                  </p:stCondLst>
                                  <p:childTnLst>
                                    <p:set>
                                      <p:cBhvr>
                                        <p:cTn id="48" dur="1" fill="hold">
                                          <p:stCondLst>
                                            <p:cond delay="0"/>
                                          </p:stCondLst>
                                        </p:cTn>
                                        <p:tgtEl>
                                          <p:spTgt spid="3">
                                            <p:txEl>
                                              <p:pRg st="8" end="8"/>
                                            </p:txEl>
                                          </p:spTgt>
                                        </p:tgtEl>
                                        <p:attrNameLst>
                                          <p:attrName>style.visibility</p:attrName>
                                        </p:attrNameLst>
                                      </p:cBhvr>
                                      <p:to>
                                        <p:strVal val="visible"/>
                                      </p:to>
                                    </p:set>
                                    <p:anim calcmode="lin" valueType="num">
                                      <p:cBhvr additive="base">
                                        <p:cTn id="49" dur="500" fill="hold"/>
                                        <p:tgtEl>
                                          <p:spTgt spid="3">
                                            <p:txEl>
                                              <p:pRg st="8" end="8"/>
                                            </p:txEl>
                                          </p:spTgt>
                                        </p:tgtEl>
                                        <p:attrNameLst>
                                          <p:attrName>ppt_x</p:attrName>
                                        </p:attrNameLst>
                                      </p:cBhvr>
                                      <p:tavLst>
                                        <p:tav tm="0">
                                          <p:val>
                                            <p:strVal val="0-#ppt_w/2"/>
                                          </p:val>
                                        </p:tav>
                                        <p:tav tm="100000">
                                          <p:val>
                                            <p:strVal val="#ppt_x"/>
                                          </p:val>
                                        </p:tav>
                                      </p:tavLst>
                                    </p:anim>
                                    <p:anim calcmode="lin" valueType="num">
                                      <p:cBhvr additive="base">
                                        <p:cTn id="50" dur="500" fill="hold"/>
                                        <p:tgtEl>
                                          <p:spTgt spid="3">
                                            <p:txEl>
                                              <p:pRg st="8" end="8"/>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14422"/>
            <a:ext cx="8229600" cy="4419599"/>
          </a:xfrm>
        </p:spPr>
        <p:txBody>
          <a:bodyPr>
            <a:normAutofit lnSpcReduction="10000"/>
          </a:bodyPr>
          <a:lstStyle/>
          <a:p>
            <a:pPr algn="just">
              <a:buNone/>
            </a:pPr>
            <a:endParaRPr lang="en-US" sz="2000" dirty="0" smtClean="0"/>
          </a:p>
          <a:p>
            <a:pPr algn="just">
              <a:buNone/>
            </a:pPr>
            <a:endParaRPr lang="en-US" sz="2000" dirty="0" smtClean="0"/>
          </a:p>
          <a:p>
            <a:pPr algn="just"/>
            <a:r>
              <a:rPr lang="en-US" sz="1950" dirty="0" smtClean="0"/>
              <a:t>Variable ‘w’ may be any member, and as it changes, it can change the overall size of the vector. </a:t>
            </a:r>
            <a:endParaRPr lang="en-US" sz="1950" dirty="0" smtClean="0"/>
          </a:p>
          <a:p>
            <a:pPr algn="just"/>
            <a:r>
              <a:rPr lang="en-US" sz="1950" dirty="0" smtClean="0"/>
              <a:t>This is similar to zooming a picture in computer graphics.</a:t>
            </a:r>
            <a:endParaRPr lang="en-US" sz="1950" dirty="0" smtClean="0"/>
          </a:p>
          <a:p>
            <a:pPr algn="just">
              <a:buNone/>
            </a:pPr>
            <a:r>
              <a:rPr lang="en-US" sz="1950" dirty="0" smtClean="0"/>
              <a:t>		If  w ˃ 1, all vector components enlarge.</a:t>
            </a:r>
            <a:endParaRPr lang="en-US" sz="1950" dirty="0" smtClean="0"/>
          </a:p>
          <a:p>
            <a:pPr algn="just">
              <a:buNone/>
            </a:pPr>
            <a:r>
              <a:rPr lang="en-US" sz="1950" dirty="0" smtClean="0"/>
              <a:t>		If  w ˂ 1,all vector components becomes smaller.</a:t>
            </a:r>
            <a:endParaRPr lang="en-US" sz="1950" dirty="0" smtClean="0"/>
          </a:p>
          <a:p>
            <a:pPr algn="just">
              <a:buNone/>
            </a:pPr>
            <a:r>
              <a:rPr lang="en-US" sz="1950" dirty="0" smtClean="0"/>
              <a:t>		If  w = 1, size all vector components remain unchanged.</a:t>
            </a:r>
            <a:endParaRPr lang="en-US" sz="1950" dirty="0" smtClean="0"/>
          </a:p>
          <a:p>
            <a:pPr algn="just">
              <a:buNone/>
            </a:pPr>
            <a:r>
              <a:rPr lang="en-US" sz="1950" dirty="0" smtClean="0"/>
              <a:t>		If w = 0, then a</a:t>
            </a:r>
            <a:r>
              <a:rPr lang="en-US" sz="1950" baseline="-25000" dirty="0" smtClean="0"/>
              <a:t>x,  </a:t>
            </a:r>
            <a:r>
              <a:rPr lang="en-US" sz="1950" dirty="0" smtClean="0"/>
              <a:t>b</a:t>
            </a:r>
            <a:r>
              <a:rPr lang="en-US" sz="1950" baseline="-25000" dirty="0" smtClean="0"/>
              <a:t>y</a:t>
            </a:r>
            <a:r>
              <a:rPr lang="en-US" sz="1950" dirty="0" smtClean="0"/>
              <a:t> and c</a:t>
            </a:r>
            <a:r>
              <a:rPr lang="en-US" sz="1950" baseline="-25000" dirty="0" smtClean="0"/>
              <a:t>z </a:t>
            </a:r>
            <a:r>
              <a:rPr lang="en-US" sz="1950" dirty="0" smtClean="0"/>
              <a:t>will be infinity i.e. </a:t>
            </a:r>
            <a:r>
              <a:rPr lang="en-US" sz="1950" dirty="0" err="1" smtClean="0"/>
              <a:t>x,y,z</a:t>
            </a:r>
            <a:r>
              <a:rPr lang="en-US" sz="1950" dirty="0" smtClean="0"/>
              <a:t> will represent a 		vector where length is infinite, but has direction. </a:t>
            </a:r>
            <a:endParaRPr lang="en-US" sz="1950" dirty="0" smtClean="0"/>
          </a:p>
          <a:p>
            <a:pPr algn="just">
              <a:buNone/>
            </a:pPr>
            <a:r>
              <a:rPr lang="en-US" sz="1950" dirty="0" smtClean="0"/>
              <a:t>			i.e. directional vector can be represented by a scale 		factor w = 0, where length is not of importance, but 		direction is represent by 3 components of the vector.</a:t>
            </a:r>
            <a:endParaRPr lang="en-US" sz="1950" dirty="0" smtClean="0"/>
          </a:p>
          <a:p>
            <a:endParaRPr lang="en-US" sz="2000" dirty="0"/>
          </a:p>
        </p:txBody>
      </p:sp>
      <p:sp>
        <p:nvSpPr>
          <p:cNvPr id="27650" name="Rectangle 2"/>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en-US"/>
          </a:p>
        </p:txBody>
      </p:sp>
      <p:sp>
        <p:nvSpPr>
          <p:cNvPr id="6" name="Rectangle 5"/>
          <p:cNvSpPr/>
          <p:nvPr/>
        </p:nvSpPr>
        <p:spPr>
          <a:xfrm>
            <a:off x="3733800" y="1524000"/>
            <a:ext cx="1143000" cy="707886"/>
          </a:xfrm>
          <a:prstGeom prst="rect">
            <a:avLst/>
          </a:prstGeom>
        </p:spPr>
        <p:txBody>
          <a:bodyPr wrap="square">
            <a:spAutoFit/>
          </a:bodyPr>
          <a:lstStyle/>
          <a:p>
            <a:r>
              <a:rPr lang="en-US" sz="2000" dirty="0" smtClean="0"/>
              <a:t>Where,</a:t>
            </a:r>
            <a:endParaRPr lang="en-US" sz="2000" dirty="0" smtClean="0"/>
          </a:p>
          <a:p>
            <a:endParaRPr lang="en-US" sz="2000" dirty="0"/>
          </a:p>
        </p:txBody>
      </p:sp>
      <p:sp>
        <p:nvSpPr>
          <p:cNvPr id="27652" name="Rectangle 4"/>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en-US"/>
          </a:p>
        </p:txBody>
      </p:sp>
      <p:sp>
        <p:nvSpPr>
          <p:cNvPr id="27654" name="Rectangle 6"/>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sz="1200" b="0" i="0" u="none" strike="noStrike" cap="none" normalizeH="0" baseline="0" smtClean="0">
                <a:ln>
                  <a:noFill/>
                </a:ln>
                <a:solidFill>
                  <a:schemeClr val="tx1"/>
                </a:solidFill>
                <a:effectLst/>
                <a:latin typeface="Calibri" panose="020F0502020204030204" charset="0"/>
                <a:ea typeface="Times New Roman" panose="02020603050405020304" pitchFamily="18" charset="0"/>
                <a:cs typeface="Calibri" panose="020F0502020204030204" charset="0"/>
              </a:rPr>
              <a:t> </a:t>
            </a:r>
            <a:endParaRPr kumimoji="0" lang="en-US"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endParaRPr>
          </a:p>
        </p:txBody>
      </p:sp>
      <p:sp>
        <p:nvSpPr>
          <p:cNvPr id="27657" name="Rectangle 9"/>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en-US"/>
          </a:p>
        </p:txBody>
      </p:sp>
      <p:pic>
        <p:nvPicPr>
          <p:cNvPr id="27656" name="Picture 8"/>
          <p:cNvPicPr>
            <a:picLocks noChangeAspect="1" noChangeArrowheads="1"/>
          </p:cNvPicPr>
          <p:nvPr/>
        </p:nvPicPr>
        <p:blipFill>
          <a:blip r:embed="rId1" cstate="print">
            <a:clrChange>
              <a:clrFrom>
                <a:srgbClr val="FFFFFF"/>
              </a:clrFrom>
              <a:clrTo>
                <a:srgbClr val="FFFFFF">
                  <a:alpha val="0"/>
                </a:srgbClr>
              </a:clrTo>
            </a:clrChange>
          </a:blip>
          <a:srcRect/>
          <a:stretch>
            <a:fillRect/>
          </a:stretch>
        </p:blipFill>
        <p:spPr bwMode="auto">
          <a:xfrm>
            <a:off x="4953000" y="1428736"/>
            <a:ext cx="838200" cy="451339"/>
          </a:xfrm>
          <a:prstGeom prst="rect">
            <a:avLst/>
          </a:prstGeom>
          <a:noFill/>
        </p:spPr>
      </p:pic>
      <p:sp>
        <p:nvSpPr>
          <p:cNvPr id="27658" name="Rectangle 10"/>
          <p:cNvSpPr>
            <a:spLocks noChangeArrowheads="1"/>
          </p:cNvSpPr>
          <p:nvPr/>
        </p:nvSpPr>
        <p:spPr bwMode="auto">
          <a:xfrm>
            <a:off x="0" y="266700"/>
            <a:ext cx="9144000" cy="0"/>
          </a:xfrm>
          <a:prstGeom prst="rect">
            <a:avLst/>
          </a:prstGeom>
          <a:noFill/>
          <a:ln w="9525">
            <a:noFill/>
            <a:miter lim="800000"/>
          </a:ln>
          <a:effectLst/>
        </p:spPr>
        <p:txBody>
          <a:bodyPr vert="horz" wrap="none" lIns="91440" tIns="45720" rIns="91440" bIns="45720" numCol="1" anchor="ctr"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sz="1200" b="0" i="0" u="none" strike="noStrike" cap="none" normalizeH="0" baseline="0" smtClean="0">
                <a:ln>
                  <a:noFill/>
                </a:ln>
                <a:solidFill>
                  <a:schemeClr val="tx1"/>
                </a:solidFill>
                <a:effectLst/>
                <a:latin typeface="Calibri" panose="020F0502020204030204" charset="0"/>
                <a:ea typeface="Times New Roman" panose="02020603050405020304" pitchFamily="18" charset="0"/>
                <a:cs typeface="Calibri" panose="020F0502020204030204" charset="0"/>
              </a:rPr>
              <a:t> </a:t>
            </a:r>
            <a:r>
              <a:rPr kumimoji="0" lang="en-US" sz="800" b="0" i="0" u="none" strike="noStrike" cap="none" normalizeH="0" baseline="0" smtClean="0">
                <a:ln>
                  <a:noFill/>
                </a:ln>
                <a:solidFill>
                  <a:schemeClr val="tx1"/>
                </a:solidFill>
                <a:effectLst/>
                <a:latin typeface="Arial" panose="020B0604020202020204" pitchFamily="34" charset="0"/>
                <a:cs typeface="Arial" panose="020B0604020202020204" pitchFamily="34" charset="0"/>
              </a:rPr>
              <a:t> </a:t>
            </a:r>
            <a:endParaRPr kumimoji="0" lang="en-US"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endParaRPr>
          </a:p>
        </p:txBody>
      </p:sp>
      <p:sp>
        <p:nvSpPr>
          <p:cNvPr id="27660" name="Rectangle 12"/>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en-US"/>
          </a:p>
        </p:txBody>
      </p:sp>
      <p:pic>
        <p:nvPicPr>
          <p:cNvPr id="27659" name="Picture 11"/>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5857884" y="1428736"/>
            <a:ext cx="686858" cy="419100"/>
          </a:xfrm>
          <a:prstGeom prst="rect">
            <a:avLst/>
          </a:prstGeom>
          <a:noFill/>
        </p:spPr>
      </p:pic>
      <p:sp>
        <p:nvSpPr>
          <p:cNvPr id="27662" name="Rectangle 14"/>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en-US"/>
          </a:p>
        </p:txBody>
      </p:sp>
      <p:pic>
        <p:nvPicPr>
          <p:cNvPr id="27661" name="Picture 13"/>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6629400" y="1447800"/>
            <a:ext cx="547158" cy="419100"/>
          </a:xfrm>
          <a:prstGeom prst="rect">
            <a:avLst/>
          </a:prstGeom>
          <a:noFill/>
        </p:spPr>
      </p:pic>
      <p:sp>
        <p:nvSpPr>
          <p:cNvPr id="43010" name="Rectangle 2"/>
          <p:cNvSpPr>
            <a:spLocks noChangeArrowheads="1"/>
          </p:cNvSpPr>
          <p:nvPr/>
        </p:nvSpPr>
        <p:spPr bwMode="auto">
          <a:xfrm>
            <a:off x="0" y="0"/>
            <a:ext cx="9144000" cy="457200"/>
          </a:xfrm>
          <a:prstGeom prst="rect">
            <a:avLst/>
          </a:prstGeom>
          <a:noFill/>
          <a:ln w="9525">
            <a:noFill/>
            <a:miter lim="800000"/>
          </a:ln>
          <a:effectLst/>
        </p:spPr>
        <p:txBody>
          <a:bodyPr vert="horz" wrap="none" lIns="91440" tIns="45720" rIns="91440" bIns="45720" numCol="1" anchor="ctr" anchorCtr="0" compatLnSpc="1">
            <a:spAutoFit/>
          </a:bodyPr>
          <a:lstStyle/>
          <a:p>
            <a:endParaRPr lang="en-US"/>
          </a:p>
        </p:txBody>
      </p:sp>
      <p:pic>
        <p:nvPicPr>
          <p:cNvPr id="43009" name="Picture 1"/>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2895600" y="1143000"/>
            <a:ext cx="762000" cy="922421"/>
          </a:xfrm>
          <a:prstGeom prst="rect">
            <a:avLst/>
          </a:prstGeom>
          <a:noFill/>
        </p:spPr>
      </p:pic>
      <p:sp>
        <p:nvSpPr>
          <p:cNvPr id="43011" name="Rectangle 3"/>
          <p:cNvSpPr>
            <a:spLocks noChangeArrowheads="1"/>
          </p:cNvSpPr>
          <p:nvPr/>
        </p:nvSpPr>
        <p:spPr bwMode="auto">
          <a:xfrm>
            <a:off x="0" y="1114425"/>
            <a:ext cx="9144000" cy="0"/>
          </a:xfrm>
          <a:prstGeom prst="rect">
            <a:avLst/>
          </a:prstGeom>
          <a:noFill/>
          <a:ln w="9525">
            <a:noFill/>
            <a:miter lim="800000"/>
          </a:ln>
          <a:effectLst/>
        </p:spPr>
        <p:txBody>
          <a:bodyPr vert="horz" wrap="none" lIns="91440" tIns="45720" rIns="91440" bIns="45720" numCol="1" anchor="ctr"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endParaRPr kumimoji="0" lang="en-US"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endParaRPr>
          </a:p>
        </p:txBody>
      </p:sp>
      <p:sp>
        <p:nvSpPr>
          <p:cNvPr id="18" name="Title 1"/>
          <p:cNvSpPr>
            <a:spLocks noGrp="1"/>
          </p:cNvSpPr>
          <p:nvPr>
            <p:ph type="title"/>
          </p:nvPr>
        </p:nvSpPr>
        <p:spPr>
          <a:xfrm>
            <a:off x="457200" y="274638"/>
            <a:ext cx="8229600" cy="725470"/>
          </a:xfrm>
        </p:spPr>
        <p:txBody>
          <a:bodyPr>
            <a:normAutofit fontScale="90000"/>
          </a:bodyPr>
          <a:lstStyle/>
          <a:p>
            <a:r>
              <a:rPr lang="en-IN" dirty="0" smtClean="0">
                <a:latin typeface="Times New Roman" panose="02020603050405020304" pitchFamily="18" charset="0"/>
                <a:ea typeface="MS PGothic" panose="020B0600070205080204" pitchFamily="34" charset="-128"/>
                <a:cs typeface="Times New Roman" panose="02020603050405020304" pitchFamily="18" charset="0"/>
              </a:rPr>
              <a:t>Robot Kinematics</a:t>
            </a:r>
            <a:endParaRPr lang="en-US"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27656"/>
                                        </p:tgtEl>
                                        <p:attrNameLst>
                                          <p:attrName>style.visibility</p:attrName>
                                        </p:attrNameLst>
                                      </p:cBhvr>
                                      <p:to>
                                        <p:strVal val="visible"/>
                                      </p:to>
                                    </p:set>
                                    <p:anim calcmode="lin" valueType="num">
                                      <p:cBhvr additive="base">
                                        <p:cTn id="11" dur="500" fill="hold"/>
                                        <p:tgtEl>
                                          <p:spTgt spid="27656"/>
                                        </p:tgtEl>
                                        <p:attrNameLst>
                                          <p:attrName>ppt_x</p:attrName>
                                        </p:attrNameLst>
                                      </p:cBhvr>
                                      <p:tavLst>
                                        <p:tav tm="0">
                                          <p:val>
                                            <p:strVal val="0-#ppt_w/2"/>
                                          </p:val>
                                        </p:tav>
                                        <p:tav tm="100000">
                                          <p:val>
                                            <p:strVal val="#ppt_x"/>
                                          </p:val>
                                        </p:tav>
                                      </p:tavLst>
                                    </p:anim>
                                    <p:anim calcmode="lin" valueType="num">
                                      <p:cBhvr additive="base">
                                        <p:cTn id="12" dur="500" fill="hold"/>
                                        <p:tgtEl>
                                          <p:spTgt spid="27656"/>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27659"/>
                                        </p:tgtEl>
                                        <p:attrNameLst>
                                          <p:attrName>style.visibility</p:attrName>
                                        </p:attrNameLst>
                                      </p:cBhvr>
                                      <p:to>
                                        <p:strVal val="visible"/>
                                      </p:to>
                                    </p:set>
                                    <p:anim calcmode="lin" valueType="num">
                                      <p:cBhvr additive="base">
                                        <p:cTn id="17" dur="500" fill="hold"/>
                                        <p:tgtEl>
                                          <p:spTgt spid="27659"/>
                                        </p:tgtEl>
                                        <p:attrNameLst>
                                          <p:attrName>ppt_x</p:attrName>
                                        </p:attrNameLst>
                                      </p:cBhvr>
                                      <p:tavLst>
                                        <p:tav tm="0">
                                          <p:val>
                                            <p:strVal val="0-#ppt_w/2"/>
                                          </p:val>
                                        </p:tav>
                                        <p:tav tm="100000">
                                          <p:val>
                                            <p:strVal val="#ppt_x"/>
                                          </p:val>
                                        </p:tav>
                                      </p:tavLst>
                                    </p:anim>
                                    <p:anim calcmode="lin" valueType="num">
                                      <p:cBhvr additive="base">
                                        <p:cTn id="18" dur="500" fill="hold"/>
                                        <p:tgtEl>
                                          <p:spTgt spid="27659"/>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8" fill="hold" nodeType="clickEffect">
                                  <p:stCondLst>
                                    <p:cond delay="0"/>
                                  </p:stCondLst>
                                  <p:childTnLst>
                                    <p:set>
                                      <p:cBhvr>
                                        <p:cTn id="22" dur="1" fill="hold">
                                          <p:stCondLst>
                                            <p:cond delay="0"/>
                                          </p:stCondLst>
                                        </p:cTn>
                                        <p:tgtEl>
                                          <p:spTgt spid="27661"/>
                                        </p:tgtEl>
                                        <p:attrNameLst>
                                          <p:attrName>style.visibility</p:attrName>
                                        </p:attrNameLst>
                                      </p:cBhvr>
                                      <p:to>
                                        <p:strVal val="visible"/>
                                      </p:to>
                                    </p:set>
                                    <p:anim calcmode="lin" valueType="num">
                                      <p:cBhvr additive="base">
                                        <p:cTn id="23" dur="500" fill="hold"/>
                                        <p:tgtEl>
                                          <p:spTgt spid="27661"/>
                                        </p:tgtEl>
                                        <p:attrNameLst>
                                          <p:attrName>ppt_x</p:attrName>
                                        </p:attrNameLst>
                                      </p:cBhvr>
                                      <p:tavLst>
                                        <p:tav tm="0">
                                          <p:val>
                                            <p:strVal val="0-#ppt_w/2"/>
                                          </p:val>
                                        </p:tav>
                                        <p:tav tm="100000">
                                          <p:val>
                                            <p:strVal val="#ppt_x"/>
                                          </p:val>
                                        </p:tav>
                                      </p:tavLst>
                                    </p:anim>
                                    <p:anim calcmode="lin" valueType="num">
                                      <p:cBhvr additive="base">
                                        <p:cTn id="24" dur="500" fill="hold"/>
                                        <p:tgtEl>
                                          <p:spTgt spid="27661"/>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8" fill="hold" nodeType="clickEffect">
                                  <p:stCondLst>
                                    <p:cond delay="0"/>
                                  </p:stCondLst>
                                  <p:childTnLst>
                                    <p:set>
                                      <p:cBhvr>
                                        <p:cTn id="28" dur="1" fill="hold">
                                          <p:stCondLst>
                                            <p:cond delay="0"/>
                                          </p:stCondLst>
                                        </p:cTn>
                                        <p:tgtEl>
                                          <p:spTgt spid="3">
                                            <p:txEl>
                                              <p:pRg st="2" end="2"/>
                                            </p:txEl>
                                          </p:spTgt>
                                        </p:tgtEl>
                                        <p:attrNameLst>
                                          <p:attrName>style.visibility</p:attrName>
                                        </p:attrNameLst>
                                      </p:cBhvr>
                                      <p:to>
                                        <p:strVal val="visible"/>
                                      </p:to>
                                    </p:set>
                                    <p:anim calcmode="lin" valueType="num">
                                      <p:cBhvr additive="base">
                                        <p:cTn id="29" dur="5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30" dur="500" fill="hold"/>
                                        <p:tgtEl>
                                          <p:spTgt spid="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8" fill="hold" nodeType="clickEffect">
                                  <p:stCondLst>
                                    <p:cond delay="0"/>
                                  </p:stCondLst>
                                  <p:childTnLst>
                                    <p:set>
                                      <p:cBhvr>
                                        <p:cTn id="34" dur="1" fill="hold">
                                          <p:stCondLst>
                                            <p:cond delay="0"/>
                                          </p:stCondLst>
                                        </p:cTn>
                                        <p:tgtEl>
                                          <p:spTgt spid="3">
                                            <p:txEl>
                                              <p:pRg st="3" end="3"/>
                                            </p:txEl>
                                          </p:spTgt>
                                        </p:tgtEl>
                                        <p:attrNameLst>
                                          <p:attrName>style.visibility</p:attrName>
                                        </p:attrNameLst>
                                      </p:cBhvr>
                                      <p:to>
                                        <p:strVal val="visible"/>
                                      </p:to>
                                    </p:set>
                                    <p:anim calcmode="lin" valueType="num">
                                      <p:cBhvr additive="base">
                                        <p:cTn id="35" dur="500" fill="hold"/>
                                        <p:tgtEl>
                                          <p:spTgt spid="3">
                                            <p:txEl>
                                              <p:pRg st="3" end="3"/>
                                            </p:txEl>
                                          </p:spTgt>
                                        </p:tgtEl>
                                        <p:attrNameLst>
                                          <p:attrName>ppt_x</p:attrName>
                                        </p:attrNameLst>
                                      </p:cBhvr>
                                      <p:tavLst>
                                        <p:tav tm="0">
                                          <p:val>
                                            <p:strVal val="0-#ppt_w/2"/>
                                          </p:val>
                                        </p:tav>
                                        <p:tav tm="100000">
                                          <p:val>
                                            <p:strVal val="#ppt_x"/>
                                          </p:val>
                                        </p:tav>
                                      </p:tavLst>
                                    </p:anim>
                                    <p:anim calcmode="lin" valueType="num">
                                      <p:cBhvr additive="base">
                                        <p:cTn id="36" dur="500" fill="hold"/>
                                        <p:tgtEl>
                                          <p:spTgt spid="3">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nodeType="clickEffect">
                                  <p:stCondLst>
                                    <p:cond delay="0"/>
                                  </p:stCondLst>
                                  <p:childTnLst>
                                    <p:set>
                                      <p:cBhvr>
                                        <p:cTn id="40" dur="1" fill="hold">
                                          <p:stCondLst>
                                            <p:cond delay="0"/>
                                          </p:stCondLst>
                                        </p:cTn>
                                        <p:tgtEl>
                                          <p:spTgt spid="3">
                                            <p:txEl>
                                              <p:pRg st="4" end="4"/>
                                            </p:txEl>
                                          </p:spTgt>
                                        </p:tgtEl>
                                        <p:attrNameLst>
                                          <p:attrName>style.visibility</p:attrName>
                                        </p:attrNameLst>
                                      </p:cBhvr>
                                      <p:to>
                                        <p:strVal val="visible"/>
                                      </p:to>
                                    </p:set>
                                    <p:anim calcmode="lin" valueType="num">
                                      <p:cBhvr additive="base">
                                        <p:cTn id="41" dur="500" fill="hold"/>
                                        <p:tgtEl>
                                          <p:spTgt spid="3">
                                            <p:txEl>
                                              <p:pRg st="4" end="4"/>
                                            </p:txEl>
                                          </p:spTgt>
                                        </p:tgtEl>
                                        <p:attrNameLst>
                                          <p:attrName>ppt_x</p:attrName>
                                        </p:attrNameLst>
                                      </p:cBhvr>
                                      <p:tavLst>
                                        <p:tav tm="0">
                                          <p:val>
                                            <p:strVal val="0-#ppt_w/2"/>
                                          </p:val>
                                        </p:tav>
                                        <p:tav tm="100000">
                                          <p:val>
                                            <p:strVal val="#ppt_x"/>
                                          </p:val>
                                        </p:tav>
                                      </p:tavLst>
                                    </p:anim>
                                    <p:anim calcmode="lin" valueType="num">
                                      <p:cBhvr additive="base">
                                        <p:cTn id="42" dur="500" fill="hold"/>
                                        <p:tgtEl>
                                          <p:spTgt spid="3">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8" fill="hold" nodeType="clickEffect">
                                  <p:stCondLst>
                                    <p:cond delay="0"/>
                                  </p:stCondLst>
                                  <p:childTnLst>
                                    <p:set>
                                      <p:cBhvr>
                                        <p:cTn id="46" dur="1" fill="hold">
                                          <p:stCondLst>
                                            <p:cond delay="0"/>
                                          </p:stCondLst>
                                        </p:cTn>
                                        <p:tgtEl>
                                          <p:spTgt spid="3">
                                            <p:txEl>
                                              <p:pRg st="5" end="5"/>
                                            </p:txEl>
                                          </p:spTgt>
                                        </p:tgtEl>
                                        <p:attrNameLst>
                                          <p:attrName>style.visibility</p:attrName>
                                        </p:attrNameLst>
                                      </p:cBhvr>
                                      <p:to>
                                        <p:strVal val="visible"/>
                                      </p:to>
                                    </p:set>
                                    <p:anim calcmode="lin" valueType="num">
                                      <p:cBhvr additive="base">
                                        <p:cTn id="47" dur="500" fill="hold"/>
                                        <p:tgtEl>
                                          <p:spTgt spid="3">
                                            <p:txEl>
                                              <p:pRg st="5" end="5"/>
                                            </p:txEl>
                                          </p:spTgt>
                                        </p:tgtEl>
                                        <p:attrNameLst>
                                          <p:attrName>ppt_x</p:attrName>
                                        </p:attrNameLst>
                                      </p:cBhvr>
                                      <p:tavLst>
                                        <p:tav tm="0">
                                          <p:val>
                                            <p:strVal val="0-#ppt_w/2"/>
                                          </p:val>
                                        </p:tav>
                                        <p:tav tm="100000">
                                          <p:val>
                                            <p:strVal val="#ppt_x"/>
                                          </p:val>
                                        </p:tav>
                                      </p:tavLst>
                                    </p:anim>
                                    <p:anim calcmode="lin" valueType="num">
                                      <p:cBhvr additive="base">
                                        <p:cTn id="48" dur="500" fill="hold"/>
                                        <p:tgtEl>
                                          <p:spTgt spid="3">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8" fill="hold" nodeType="clickEffect">
                                  <p:stCondLst>
                                    <p:cond delay="0"/>
                                  </p:stCondLst>
                                  <p:childTnLst>
                                    <p:set>
                                      <p:cBhvr>
                                        <p:cTn id="52" dur="1" fill="hold">
                                          <p:stCondLst>
                                            <p:cond delay="0"/>
                                          </p:stCondLst>
                                        </p:cTn>
                                        <p:tgtEl>
                                          <p:spTgt spid="3">
                                            <p:txEl>
                                              <p:pRg st="6" end="6"/>
                                            </p:txEl>
                                          </p:spTgt>
                                        </p:tgtEl>
                                        <p:attrNameLst>
                                          <p:attrName>style.visibility</p:attrName>
                                        </p:attrNameLst>
                                      </p:cBhvr>
                                      <p:to>
                                        <p:strVal val="visible"/>
                                      </p:to>
                                    </p:set>
                                    <p:anim calcmode="lin" valueType="num">
                                      <p:cBhvr additive="base">
                                        <p:cTn id="53" dur="500" fill="hold"/>
                                        <p:tgtEl>
                                          <p:spTgt spid="3">
                                            <p:txEl>
                                              <p:pRg st="6" end="6"/>
                                            </p:txEl>
                                          </p:spTgt>
                                        </p:tgtEl>
                                        <p:attrNameLst>
                                          <p:attrName>ppt_x</p:attrName>
                                        </p:attrNameLst>
                                      </p:cBhvr>
                                      <p:tavLst>
                                        <p:tav tm="0">
                                          <p:val>
                                            <p:strVal val="0-#ppt_w/2"/>
                                          </p:val>
                                        </p:tav>
                                        <p:tav tm="100000">
                                          <p:val>
                                            <p:strVal val="#ppt_x"/>
                                          </p:val>
                                        </p:tav>
                                      </p:tavLst>
                                    </p:anim>
                                    <p:anim calcmode="lin" valueType="num">
                                      <p:cBhvr additive="base">
                                        <p:cTn id="54" dur="500" fill="hold"/>
                                        <p:tgtEl>
                                          <p:spTgt spid="3">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 presetClass="entr" presetSubtype="8" fill="hold" nodeType="clickEffect">
                                  <p:stCondLst>
                                    <p:cond delay="0"/>
                                  </p:stCondLst>
                                  <p:childTnLst>
                                    <p:set>
                                      <p:cBhvr>
                                        <p:cTn id="58" dur="1" fill="hold">
                                          <p:stCondLst>
                                            <p:cond delay="0"/>
                                          </p:stCondLst>
                                        </p:cTn>
                                        <p:tgtEl>
                                          <p:spTgt spid="3">
                                            <p:txEl>
                                              <p:pRg st="7" end="7"/>
                                            </p:txEl>
                                          </p:spTgt>
                                        </p:tgtEl>
                                        <p:attrNameLst>
                                          <p:attrName>style.visibility</p:attrName>
                                        </p:attrNameLst>
                                      </p:cBhvr>
                                      <p:to>
                                        <p:strVal val="visible"/>
                                      </p:to>
                                    </p:set>
                                    <p:anim calcmode="lin" valueType="num">
                                      <p:cBhvr additive="base">
                                        <p:cTn id="59" dur="500" fill="hold"/>
                                        <p:tgtEl>
                                          <p:spTgt spid="3">
                                            <p:txEl>
                                              <p:pRg st="7" end="7"/>
                                            </p:txEl>
                                          </p:spTgt>
                                        </p:tgtEl>
                                        <p:attrNameLst>
                                          <p:attrName>ppt_x</p:attrName>
                                        </p:attrNameLst>
                                      </p:cBhvr>
                                      <p:tavLst>
                                        <p:tav tm="0">
                                          <p:val>
                                            <p:strVal val="0-#ppt_w/2"/>
                                          </p:val>
                                        </p:tav>
                                        <p:tav tm="100000">
                                          <p:val>
                                            <p:strVal val="#ppt_x"/>
                                          </p:val>
                                        </p:tav>
                                      </p:tavLst>
                                    </p:anim>
                                    <p:anim calcmode="lin" valueType="num">
                                      <p:cBhvr additive="base">
                                        <p:cTn id="60" dur="500" fill="hold"/>
                                        <p:tgtEl>
                                          <p:spTgt spid="3">
                                            <p:txEl>
                                              <p:pRg st="7" end="7"/>
                                            </p:txEl>
                                          </p:spTgt>
                                        </p:tgtEl>
                                        <p:attrNameLst>
                                          <p:attrName>ppt_y</p:attrName>
                                        </p:attrNameLst>
                                      </p:cBhvr>
                                      <p:tavLst>
                                        <p:tav tm="0">
                                          <p:val>
                                            <p:strVal val="#ppt_y"/>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2" presetClass="entr" presetSubtype="8" fill="hold" nodeType="clickEffect">
                                  <p:stCondLst>
                                    <p:cond delay="0"/>
                                  </p:stCondLst>
                                  <p:childTnLst>
                                    <p:set>
                                      <p:cBhvr>
                                        <p:cTn id="64" dur="1" fill="hold">
                                          <p:stCondLst>
                                            <p:cond delay="0"/>
                                          </p:stCondLst>
                                        </p:cTn>
                                        <p:tgtEl>
                                          <p:spTgt spid="3">
                                            <p:txEl>
                                              <p:pRg st="8" end="8"/>
                                            </p:txEl>
                                          </p:spTgt>
                                        </p:tgtEl>
                                        <p:attrNameLst>
                                          <p:attrName>style.visibility</p:attrName>
                                        </p:attrNameLst>
                                      </p:cBhvr>
                                      <p:to>
                                        <p:strVal val="visible"/>
                                      </p:to>
                                    </p:set>
                                    <p:anim calcmode="lin" valueType="num">
                                      <p:cBhvr additive="base">
                                        <p:cTn id="65" dur="500" fill="hold"/>
                                        <p:tgtEl>
                                          <p:spTgt spid="3">
                                            <p:txEl>
                                              <p:pRg st="8" end="8"/>
                                            </p:txEl>
                                          </p:spTgt>
                                        </p:tgtEl>
                                        <p:attrNameLst>
                                          <p:attrName>ppt_x</p:attrName>
                                        </p:attrNameLst>
                                      </p:cBhvr>
                                      <p:tavLst>
                                        <p:tav tm="0">
                                          <p:val>
                                            <p:strVal val="0-#ppt_w/2"/>
                                          </p:val>
                                        </p:tav>
                                        <p:tav tm="100000">
                                          <p:val>
                                            <p:strVal val="#ppt_x"/>
                                          </p:val>
                                        </p:tav>
                                      </p:tavLst>
                                    </p:anim>
                                    <p:anim calcmode="lin" valueType="num">
                                      <p:cBhvr additive="base">
                                        <p:cTn id="66" dur="500" fill="hold"/>
                                        <p:tgtEl>
                                          <p:spTgt spid="3">
                                            <p:txEl>
                                              <p:pRg st="8" end="8"/>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a:buNone/>
            </a:pPr>
            <a:r>
              <a:rPr lang="en-US" sz="2000" b="1" dirty="0" smtClean="0"/>
              <a:t>Ex. </a:t>
            </a:r>
            <a:r>
              <a:rPr lang="en-US" sz="2000" dirty="0" smtClean="0"/>
              <a:t>A vector is</a:t>
            </a:r>
            <a:r>
              <a:rPr lang="en-US" sz="2000" b="1" dirty="0" smtClean="0"/>
              <a:t> </a:t>
            </a:r>
            <a:r>
              <a:rPr lang="en-US" sz="2000" dirty="0" smtClean="0"/>
              <a:t>described as                    </a:t>
            </a:r>
            <a:endParaRPr lang="en-US" sz="2000" dirty="0" smtClean="0"/>
          </a:p>
          <a:p>
            <a:pPr>
              <a:buFont typeface="Wingdings" panose="05000000000000000000" pitchFamily="2" charset="2"/>
              <a:buChar char="Ø"/>
            </a:pPr>
            <a:r>
              <a:rPr lang="en-US" sz="2000" dirty="0" smtClean="0"/>
              <a:t>Express the vector in matrix form with a scale factor of 2</a:t>
            </a:r>
            <a:endParaRPr lang="en-US" sz="2000" dirty="0" smtClean="0"/>
          </a:p>
          <a:p>
            <a:pPr>
              <a:buFont typeface="Wingdings" panose="05000000000000000000" pitchFamily="2" charset="2"/>
              <a:buChar char="Ø"/>
            </a:pPr>
            <a:r>
              <a:rPr lang="en-US" sz="2000" dirty="0" smtClean="0"/>
              <a:t>Express the vector in matrix form if it were to describe a direction as unit vector</a:t>
            </a:r>
            <a:endParaRPr lang="en-US" sz="2000" dirty="0" smtClean="0"/>
          </a:p>
          <a:p>
            <a:pPr>
              <a:buNone/>
            </a:pPr>
            <a:r>
              <a:rPr lang="en-US" sz="2000" dirty="0" smtClean="0"/>
              <a:t>	The vector can be described in matrix form with a scale factor of 2 as well as 0 for direction as,</a:t>
            </a:r>
            <a:endParaRPr lang="en-US" sz="2000" dirty="0" smtClean="0"/>
          </a:p>
          <a:p>
            <a:pPr>
              <a:buNone/>
            </a:pPr>
            <a:endParaRPr lang="en-US" sz="2000" dirty="0" smtClean="0"/>
          </a:p>
          <a:p>
            <a:pPr>
              <a:buNone/>
            </a:pPr>
            <a:r>
              <a:rPr lang="en-US" sz="2000" dirty="0" smtClean="0"/>
              <a:t>			          and</a:t>
            </a:r>
            <a:endParaRPr lang="en-US" sz="2000" dirty="0" smtClean="0"/>
          </a:p>
          <a:p>
            <a:pPr>
              <a:buNone/>
            </a:pPr>
            <a:endParaRPr lang="en-US" sz="2000" dirty="0" smtClean="0"/>
          </a:p>
          <a:p>
            <a:r>
              <a:rPr lang="en-US" sz="2000" dirty="0" smtClean="0"/>
              <a:t>However, to make it into unit vector, we normalize the length such that new length will equal unity.</a:t>
            </a:r>
            <a:endParaRPr lang="en-US" sz="2000" dirty="0" smtClean="0"/>
          </a:p>
          <a:p>
            <a:endParaRPr lang="en-US" sz="2000" dirty="0"/>
          </a:p>
        </p:txBody>
      </p:sp>
      <p:sp>
        <p:nvSpPr>
          <p:cNvPr id="11266" name="Rectangle 2"/>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en-US"/>
          </a:p>
        </p:txBody>
      </p:sp>
      <p:pic>
        <p:nvPicPr>
          <p:cNvPr id="11265" name="Picture 1"/>
          <p:cNvPicPr>
            <a:picLocks noChangeAspect="1" noChangeArrowheads="1"/>
          </p:cNvPicPr>
          <p:nvPr/>
        </p:nvPicPr>
        <p:blipFill>
          <a:blip r:embed="rId1" cstate="print">
            <a:clrChange>
              <a:clrFrom>
                <a:srgbClr val="FFFFFF"/>
              </a:clrFrom>
              <a:clrTo>
                <a:srgbClr val="FFFFFF">
                  <a:alpha val="0"/>
                </a:srgbClr>
              </a:clrTo>
            </a:clrChange>
          </a:blip>
          <a:srcRect/>
          <a:stretch>
            <a:fillRect/>
          </a:stretch>
        </p:blipFill>
        <p:spPr bwMode="auto">
          <a:xfrm>
            <a:off x="3886200" y="1632387"/>
            <a:ext cx="1685932" cy="348813"/>
          </a:xfrm>
          <a:prstGeom prst="rect">
            <a:avLst/>
          </a:prstGeom>
          <a:noFill/>
        </p:spPr>
      </p:pic>
      <p:sp>
        <p:nvSpPr>
          <p:cNvPr id="11268" name="Rectangle 4"/>
          <p:cNvSpPr>
            <a:spLocks noChangeArrowheads="1"/>
          </p:cNvSpPr>
          <p:nvPr/>
        </p:nvSpPr>
        <p:spPr bwMode="auto">
          <a:xfrm>
            <a:off x="0" y="0"/>
            <a:ext cx="9144000" cy="457200"/>
          </a:xfrm>
          <a:prstGeom prst="rect">
            <a:avLst/>
          </a:prstGeom>
          <a:noFill/>
          <a:ln w="9525">
            <a:noFill/>
            <a:miter lim="800000"/>
          </a:ln>
          <a:effectLst/>
        </p:spPr>
        <p:txBody>
          <a:bodyPr vert="horz" wrap="none" lIns="91440" tIns="45720" rIns="91440" bIns="45720" numCol="1" anchor="ctr" anchorCtr="0" compatLnSpc="1">
            <a:spAutoFit/>
          </a:bodyPr>
          <a:lstStyle/>
          <a:p>
            <a:endParaRPr lang="en-US"/>
          </a:p>
        </p:txBody>
      </p:sp>
      <p:pic>
        <p:nvPicPr>
          <p:cNvPr id="11267" name="Picture 3"/>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1600200" y="3810000"/>
            <a:ext cx="838200" cy="897699"/>
          </a:xfrm>
          <a:prstGeom prst="rect">
            <a:avLst/>
          </a:prstGeom>
          <a:noFill/>
        </p:spPr>
      </p:pic>
      <p:sp>
        <p:nvSpPr>
          <p:cNvPr id="11269" name="Rectangle 5"/>
          <p:cNvSpPr>
            <a:spLocks noChangeArrowheads="1"/>
          </p:cNvSpPr>
          <p:nvPr/>
        </p:nvSpPr>
        <p:spPr bwMode="auto">
          <a:xfrm>
            <a:off x="0" y="1276350"/>
            <a:ext cx="9144000" cy="457200"/>
          </a:xfrm>
          <a:prstGeom prst="rect">
            <a:avLst/>
          </a:prstGeom>
          <a:noFill/>
          <a:ln w="9525">
            <a:noFill/>
            <a:miter lim="800000"/>
          </a:ln>
          <a:effectLst/>
        </p:spPr>
        <p:txBody>
          <a:bodyPr vert="horz" wrap="none" lIns="91440" tIns="45720" rIns="91440" bIns="45720" numCol="1" anchor="ctr"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endParaRPr kumimoji="0" lang="en-US"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endParaRPr>
          </a:p>
        </p:txBody>
      </p:sp>
      <p:sp>
        <p:nvSpPr>
          <p:cNvPr id="11271" name="Rectangle 7"/>
          <p:cNvSpPr>
            <a:spLocks noChangeArrowheads="1"/>
          </p:cNvSpPr>
          <p:nvPr/>
        </p:nvSpPr>
        <p:spPr bwMode="auto">
          <a:xfrm>
            <a:off x="0" y="0"/>
            <a:ext cx="9144000" cy="457200"/>
          </a:xfrm>
          <a:prstGeom prst="rect">
            <a:avLst/>
          </a:prstGeom>
          <a:noFill/>
          <a:ln w="9525">
            <a:noFill/>
            <a:miter lim="800000"/>
          </a:ln>
          <a:effectLst/>
        </p:spPr>
        <p:txBody>
          <a:bodyPr vert="horz" wrap="none" lIns="91440" tIns="45720" rIns="91440" bIns="45720" numCol="1" anchor="ctr" anchorCtr="0" compatLnSpc="1">
            <a:spAutoFit/>
          </a:bodyPr>
          <a:lstStyle/>
          <a:p>
            <a:endParaRPr lang="en-US"/>
          </a:p>
        </p:txBody>
      </p:sp>
      <p:sp>
        <p:nvSpPr>
          <p:cNvPr id="11272" name="Rectangle 8"/>
          <p:cNvSpPr>
            <a:spLocks noChangeArrowheads="1"/>
          </p:cNvSpPr>
          <p:nvPr/>
        </p:nvSpPr>
        <p:spPr bwMode="auto">
          <a:xfrm>
            <a:off x="0" y="1447800"/>
            <a:ext cx="9144000" cy="457200"/>
          </a:xfrm>
          <a:prstGeom prst="rect">
            <a:avLst/>
          </a:prstGeom>
          <a:noFill/>
          <a:ln w="9525">
            <a:noFill/>
            <a:miter lim="800000"/>
          </a:ln>
          <a:effectLst/>
        </p:spPr>
        <p:txBody>
          <a:bodyPr vert="horz" wrap="none" lIns="91440" tIns="45720" rIns="91440" bIns="45720" numCol="1" anchor="ctr"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endParaRPr kumimoji="0" lang="en-US"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endParaRPr>
          </a:p>
        </p:txBody>
      </p:sp>
      <p:sp>
        <p:nvSpPr>
          <p:cNvPr id="11274" name="Rectangle 10"/>
          <p:cNvSpPr>
            <a:spLocks noChangeArrowheads="1"/>
          </p:cNvSpPr>
          <p:nvPr/>
        </p:nvSpPr>
        <p:spPr bwMode="auto">
          <a:xfrm>
            <a:off x="0" y="0"/>
            <a:ext cx="9144000" cy="457200"/>
          </a:xfrm>
          <a:prstGeom prst="rect">
            <a:avLst/>
          </a:prstGeom>
          <a:noFill/>
          <a:ln w="9525">
            <a:noFill/>
            <a:miter lim="800000"/>
          </a:ln>
          <a:effectLst/>
        </p:spPr>
        <p:txBody>
          <a:bodyPr vert="horz" wrap="none" lIns="91440" tIns="45720" rIns="91440" bIns="45720" numCol="1" anchor="ctr" anchorCtr="0" compatLnSpc="1">
            <a:spAutoFit/>
          </a:bodyPr>
          <a:lstStyle/>
          <a:p>
            <a:endParaRPr lang="en-US"/>
          </a:p>
        </p:txBody>
      </p:sp>
      <p:pic>
        <p:nvPicPr>
          <p:cNvPr id="11273" name="Picture 9"/>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4114800" y="3810000"/>
            <a:ext cx="762000" cy="922986"/>
          </a:xfrm>
          <a:prstGeom prst="rect">
            <a:avLst/>
          </a:prstGeom>
          <a:noFill/>
        </p:spPr>
      </p:pic>
      <p:sp>
        <p:nvSpPr>
          <p:cNvPr id="11275" name="Rectangle 11"/>
          <p:cNvSpPr>
            <a:spLocks noChangeArrowheads="1"/>
          </p:cNvSpPr>
          <p:nvPr/>
        </p:nvSpPr>
        <p:spPr bwMode="auto">
          <a:xfrm>
            <a:off x="0" y="1276350"/>
            <a:ext cx="9144000" cy="457200"/>
          </a:xfrm>
          <a:prstGeom prst="rect">
            <a:avLst/>
          </a:prstGeom>
          <a:noFill/>
          <a:ln w="9525">
            <a:noFill/>
            <a:miter lim="800000"/>
          </a:ln>
          <a:effectLst/>
        </p:spPr>
        <p:txBody>
          <a:bodyPr vert="horz" wrap="none" lIns="91440" tIns="45720" rIns="91440" bIns="45720" numCol="1" anchor="ctr"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endParaRPr kumimoji="0" lang="en-US"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endParaRPr>
          </a:p>
        </p:txBody>
      </p:sp>
      <p:sp>
        <p:nvSpPr>
          <p:cNvPr id="14" name="Title 1"/>
          <p:cNvSpPr>
            <a:spLocks noGrp="1"/>
          </p:cNvSpPr>
          <p:nvPr>
            <p:ph type="title"/>
          </p:nvPr>
        </p:nvSpPr>
        <p:spPr>
          <a:xfrm>
            <a:off x="457200" y="274638"/>
            <a:ext cx="8229600" cy="725470"/>
          </a:xfrm>
        </p:spPr>
        <p:txBody>
          <a:bodyPr>
            <a:normAutofit fontScale="90000"/>
          </a:bodyPr>
          <a:lstStyle/>
          <a:p>
            <a:r>
              <a:rPr lang="en-IN" dirty="0" smtClean="0">
                <a:latin typeface="Times New Roman" panose="02020603050405020304" pitchFamily="18" charset="0"/>
                <a:ea typeface="MS PGothic" panose="020B0600070205080204" pitchFamily="34" charset="-128"/>
                <a:cs typeface="Times New Roman" panose="02020603050405020304" pitchFamily="18" charset="0"/>
              </a:rPr>
              <a:t>Robot Kinematics</a:t>
            </a:r>
            <a:endParaRPr lang="en-US"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1265"/>
                                        </p:tgtEl>
                                        <p:attrNameLst>
                                          <p:attrName>style.visibility</p:attrName>
                                        </p:attrNameLst>
                                      </p:cBhvr>
                                      <p:to>
                                        <p:strVal val="visible"/>
                                      </p:to>
                                    </p:set>
                                    <p:anim calcmode="lin" valueType="num">
                                      <p:cBhvr additive="base">
                                        <p:cTn id="13" dur="500" fill="hold"/>
                                        <p:tgtEl>
                                          <p:spTgt spid="11265"/>
                                        </p:tgtEl>
                                        <p:attrNameLst>
                                          <p:attrName>ppt_x</p:attrName>
                                        </p:attrNameLst>
                                      </p:cBhvr>
                                      <p:tavLst>
                                        <p:tav tm="0">
                                          <p:val>
                                            <p:strVal val="#ppt_x"/>
                                          </p:val>
                                        </p:tav>
                                        <p:tav tm="100000">
                                          <p:val>
                                            <p:strVal val="#ppt_x"/>
                                          </p:val>
                                        </p:tav>
                                      </p:tavLst>
                                    </p:anim>
                                    <p:anim calcmode="lin" valueType="num">
                                      <p:cBhvr additive="base">
                                        <p:cTn id="14" dur="500" fill="hold"/>
                                        <p:tgtEl>
                                          <p:spTgt spid="1126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 calcmode="lin" valueType="num">
                                      <p:cBhvr additive="base">
                                        <p:cTn id="19" dur="5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additive="base">
                                        <p:cTn id="25" dur="5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anim calcmode="lin" valueType="num">
                                      <p:cBhvr additive="base">
                                        <p:cTn id="31" dur="500" fill="hold"/>
                                        <p:tgtEl>
                                          <p:spTgt spid="3">
                                            <p:txEl>
                                              <p:pRg st="3" end="3"/>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3">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1267"/>
                                        </p:tgtEl>
                                        <p:attrNameLst>
                                          <p:attrName>style.visibility</p:attrName>
                                        </p:attrNameLst>
                                      </p:cBhvr>
                                      <p:to>
                                        <p:strVal val="visible"/>
                                      </p:to>
                                    </p:set>
                                    <p:anim calcmode="lin" valueType="num">
                                      <p:cBhvr additive="base">
                                        <p:cTn id="37" dur="500" fill="hold"/>
                                        <p:tgtEl>
                                          <p:spTgt spid="11267"/>
                                        </p:tgtEl>
                                        <p:attrNameLst>
                                          <p:attrName>ppt_x</p:attrName>
                                        </p:attrNameLst>
                                      </p:cBhvr>
                                      <p:tavLst>
                                        <p:tav tm="0">
                                          <p:val>
                                            <p:strVal val="#ppt_x"/>
                                          </p:val>
                                        </p:tav>
                                        <p:tav tm="100000">
                                          <p:val>
                                            <p:strVal val="#ppt_x"/>
                                          </p:val>
                                        </p:tav>
                                      </p:tavLst>
                                    </p:anim>
                                    <p:anim calcmode="lin" valueType="num">
                                      <p:cBhvr additive="base">
                                        <p:cTn id="38" dur="500" fill="hold"/>
                                        <p:tgtEl>
                                          <p:spTgt spid="11267"/>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nodeType="clickEffect">
                                  <p:stCondLst>
                                    <p:cond delay="0"/>
                                  </p:stCondLst>
                                  <p:childTnLst>
                                    <p:set>
                                      <p:cBhvr>
                                        <p:cTn id="42" dur="1" fill="hold">
                                          <p:stCondLst>
                                            <p:cond delay="0"/>
                                          </p:stCondLst>
                                        </p:cTn>
                                        <p:tgtEl>
                                          <p:spTgt spid="3">
                                            <p:txEl>
                                              <p:pRg st="5" end="5"/>
                                            </p:txEl>
                                          </p:spTgt>
                                        </p:tgtEl>
                                        <p:attrNameLst>
                                          <p:attrName>style.visibility</p:attrName>
                                        </p:attrNameLst>
                                      </p:cBhvr>
                                      <p:to>
                                        <p:strVal val="visible"/>
                                      </p:to>
                                    </p:set>
                                    <p:anim calcmode="lin" valueType="num">
                                      <p:cBhvr additive="base">
                                        <p:cTn id="43" dur="500" fill="hold"/>
                                        <p:tgtEl>
                                          <p:spTgt spid="3">
                                            <p:txEl>
                                              <p:pRg st="5" end="5"/>
                                            </p:txEl>
                                          </p:spTgt>
                                        </p:tgtEl>
                                        <p:attrNameLst>
                                          <p:attrName>ppt_x</p:attrName>
                                        </p:attrNameLst>
                                      </p:cBhvr>
                                      <p:tavLst>
                                        <p:tav tm="0">
                                          <p:val>
                                            <p:strVal val="0-#ppt_w/2"/>
                                          </p:val>
                                        </p:tav>
                                        <p:tav tm="100000">
                                          <p:val>
                                            <p:strVal val="#ppt_x"/>
                                          </p:val>
                                        </p:tav>
                                      </p:tavLst>
                                    </p:anim>
                                    <p:anim calcmode="lin" valueType="num">
                                      <p:cBhvr additive="base">
                                        <p:cTn id="44" dur="500" fill="hold"/>
                                        <p:tgtEl>
                                          <p:spTgt spid="3">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11273"/>
                                        </p:tgtEl>
                                        <p:attrNameLst>
                                          <p:attrName>style.visibility</p:attrName>
                                        </p:attrNameLst>
                                      </p:cBhvr>
                                      <p:to>
                                        <p:strVal val="visible"/>
                                      </p:to>
                                    </p:set>
                                    <p:anim calcmode="lin" valueType="num">
                                      <p:cBhvr additive="base">
                                        <p:cTn id="49" dur="500" fill="hold"/>
                                        <p:tgtEl>
                                          <p:spTgt spid="11273"/>
                                        </p:tgtEl>
                                        <p:attrNameLst>
                                          <p:attrName>ppt_x</p:attrName>
                                        </p:attrNameLst>
                                      </p:cBhvr>
                                      <p:tavLst>
                                        <p:tav tm="0">
                                          <p:val>
                                            <p:strVal val="#ppt_x"/>
                                          </p:val>
                                        </p:tav>
                                        <p:tav tm="100000">
                                          <p:val>
                                            <p:strVal val="#ppt_x"/>
                                          </p:val>
                                        </p:tav>
                                      </p:tavLst>
                                    </p:anim>
                                    <p:anim calcmode="lin" valueType="num">
                                      <p:cBhvr additive="base">
                                        <p:cTn id="50" dur="500" fill="hold"/>
                                        <p:tgtEl>
                                          <p:spTgt spid="11273"/>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8" fill="hold" nodeType="clickEffect">
                                  <p:stCondLst>
                                    <p:cond delay="0"/>
                                  </p:stCondLst>
                                  <p:childTnLst>
                                    <p:set>
                                      <p:cBhvr>
                                        <p:cTn id="54" dur="1" fill="hold">
                                          <p:stCondLst>
                                            <p:cond delay="0"/>
                                          </p:stCondLst>
                                        </p:cTn>
                                        <p:tgtEl>
                                          <p:spTgt spid="3">
                                            <p:txEl>
                                              <p:pRg st="7" end="7"/>
                                            </p:txEl>
                                          </p:spTgt>
                                        </p:tgtEl>
                                        <p:attrNameLst>
                                          <p:attrName>style.visibility</p:attrName>
                                        </p:attrNameLst>
                                      </p:cBhvr>
                                      <p:to>
                                        <p:strVal val="visible"/>
                                      </p:to>
                                    </p:set>
                                    <p:anim calcmode="lin" valueType="num">
                                      <p:cBhvr additive="base">
                                        <p:cTn id="55" dur="500" fill="hold"/>
                                        <p:tgtEl>
                                          <p:spTgt spid="3">
                                            <p:txEl>
                                              <p:pRg st="7" end="7"/>
                                            </p:txEl>
                                          </p:spTgt>
                                        </p:tgtEl>
                                        <p:attrNameLst>
                                          <p:attrName>ppt_x</p:attrName>
                                        </p:attrNameLst>
                                      </p:cBhvr>
                                      <p:tavLst>
                                        <p:tav tm="0">
                                          <p:val>
                                            <p:strVal val="0-#ppt_w/2"/>
                                          </p:val>
                                        </p:tav>
                                        <p:tav tm="100000">
                                          <p:val>
                                            <p:strVal val="#ppt_x"/>
                                          </p:val>
                                        </p:tav>
                                      </p:tavLst>
                                    </p:anim>
                                    <p:anim calcmode="lin" valueType="num">
                                      <p:cBhvr additive="base">
                                        <p:cTn id="56" dur="500" fill="hold"/>
                                        <p:tgtEl>
                                          <p:spTgt spid="3">
                                            <p:txEl>
                                              <p:pRg st="7" end="7"/>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dirty="0" smtClean="0"/>
          </a:p>
          <a:p>
            <a:endParaRPr lang="en-US" dirty="0" smtClean="0"/>
          </a:p>
          <a:p>
            <a:endParaRPr lang="en-US" dirty="0"/>
          </a:p>
        </p:txBody>
      </p:sp>
      <p:sp>
        <p:nvSpPr>
          <p:cNvPr id="28674" name="Rectangle 2"/>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en-US"/>
          </a:p>
        </p:txBody>
      </p:sp>
      <p:sp>
        <p:nvSpPr>
          <p:cNvPr id="28676" name="Rectangle 4"/>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en-US"/>
          </a:p>
        </p:txBody>
      </p:sp>
      <p:pic>
        <p:nvPicPr>
          <p:cNvPr id="28675" name="Picture 3"/>
          <p:cNvPicPr>
            <a:picLocks noChangeAspect="1" noChangeArrowheads="1"/>
          </p:cNvPicPr>
          <p:nvPr/>
        </p:nvPicPr>
        <p:blipFill>
          <a:blip r:embed="rId1" cstate="print">
            <a:clrChange>
              <a:clrFrom>
                <a:srgbClr val="FFFFFF"/>
              </a:clrFrom>
              <a:clrTo>
                <a:srgbClr val="FFFFFF">
                  <a:alpha val="0"/>
                </a:srgbClr>
              </a:clrTo>
            </a:clrChange>
          </a:blip>
          <a:srcRect/>
          <a:stretch>
            <a:fillRect/>
          </a:stretch>
        </p:blipFill>
        <p:spPr bwMode="auto">
          <a:xfrm>
            <a:off x="1295400" y="2743200"/>
            <a:ext cx="1848304" cy="476250"/>
          </a:xfrm>
          <a:prstGeom prst="rect">
            <a:avLst/>
          </a:prstGeom>
          <a:noFill/>
        </p:spPr>
      </p:pic>
      <p:sp>
        <p:nvSpPr>
          <p:cNvPr id="28678" name="Rectangle 6"/>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en-US"/>
          </a:p>
        </p:txBody>
      </p:sp>
      <p:pic>
        <p:nvPicPr>
          <p:cNvPr id="28677" name="Picture 5"/>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3200400" y="2743200"/>
            <a:ext cx="1469781" cy="323850"/>
          </a:xfrm>
          <a:prstGeom prst="rect">
            <a:avLst/>
          </a:prstGeom>
          <a:noFill/>
        </p:spPr>
      </p:pic>
      <p:sp>
        <p:nvSpPr>
          <p:cNvPr id="28680" name="Rectangle 8"/>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en-US"/>
          </a:p>
        </p:txBody>
      </p:sp>
      <p:pic>
        <p:nvPicPr>
          <p:cNvPr id="28679" name="Picture 7"/>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4876800" y="2743200"/>
            <a:ext cx="609600" cy="304800"/>
          </a:xfrm>
          <a:prstGeom prst="rect">
            <a:avLst/>
          </a:prstGeom>
          <a:noFill/>
        </p:spPr>
      </p:pic>
      <p:sp>
        <p:nvSpPr>
          <p:cNvPr id="28682" name="Rectangle 10"/>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en-US"/>
          </a:p>
        </p:txBody>
      </p:sp>
      <p:pic>
        <p:nvPicPr>
          <p:cNvPr id="28681" name="Picture 9"/>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5791200" y="2743200"/>
            <a:ext cx="609600" cy="291547"/>
          </a:xfrm>
          <a:prstGeom prst="rect">
            <a:avLst/>
          </a:prstGeom>
          <a:noFill/>
        </p:spPr>
      </p:pic>
      <p:sp>
        <p:nvSpPr>
          <p:cNvPr id="28683" name="Rectangle 11"/>
          <p:cNvSpPr>
            <a:spLocks noChangeArrowheads="1"/>
          </p:cNvSpPr>
          <p:nvPr/>
        </p:nvSpPr>
        <p:spPr bwMode="auto">
          <a:xfrm>
            <a:off x="0" y="209550"/>
            <a:ext cx="9144000" cy="0"/>
          </a:xfrm>
          <a:prstGeom prst="rect">
            <a:avLst/>
          </a:prstGeom>
          <a:noFill/>
          <a:ln w="9525">
            <a:noFill/>
            <a:miter lim="800000"/>
          </a:ln>
          <a:effectLst/>
        </p:spPr>
        <p:txBody>
          <a:bodyPr vert="horz" wrap="none" lIns="91440" tIns="45720" rIns="91440" bIns="45720" numCol="1" anchor="ctr"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sz="1200" b="0" i="0" u="none" strike="noStrike" cap="none" normalizeH="0" baseline="0" smtClean="0">
                <a:ln>
                  <a:noFill/>
                </a:ln>
                <a:solidFill>
                  <a:schemeClr val="tx1"/>
                </a:solidFill>
                <a:effectLst/>
                <a:latin typeface="Calibri" panose="020F0502020204030204" charset="0"/>
                <a:ea typeface="Times New Roman" panose="02020603050405020304" pitchFamily="18" charset="0"/>
                <a:cs typeface="Calibri" panose="020F0502020204030204" charset="0"/>
              </a:rPr>
              <a:t>  </a:t>
            </a:r>
            <a:endParaRPr kumimoji="0" lang="en-US"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endParaRPr>
          </a:p>
        </p:txBody>
      </p:sp>
      <p:sp>
        <p:nvSpPr>
          <p:cNvPr id="28685" name="Rectangle 13"/>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en-US"/>
          </a:p>
        </p:txBody>
      </p:sp>
      <p:pic>
        <p:nvPicPr>
          <p:cNvPr id="28684" name="Picture 12"/>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1143000" y="3640932"/>
            <a:ext cx="1524000" cy="464344"/>
          </a:xfrm>
          <a:prstGeom prst="rect">
            <a:avLst/>
          </a:prstGeom>
          <a:noFill/>
        </p:spPr>
      </p:pic>
      <p:sp>
        <p:nvSpPr>
          <p:cNvPr id="28687" name="Rectangle 15"/>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en-US"/>
          </a:p>
        </p:txBody>
      </p:sp>
      <p:pic>
        <p:nvPicPr>
          <p:cNvPr id="28686" name="Picture 14"/>
          <p:cNvPicPr>
            <a:picLocks noChangeAspect="1" noChangeArrowheads="1"/>
          </p:cNvPicPr>
          <p:nvPr/>
        </p:nvPicPr>
        <p:blipFill>
          <a:blip r:embed="rId6" cstate="print">
            <a:clrChange>
              <a:clrFrom>
                <a:srgbClr val="FFFFFF"/>
              </a:clrFrom>
              <a:clrTo>
                <a:srgbClr val="FFFFFF">
                  <a:alpha val="0"/>
                </a:srgbClr>
              </a:clrTo>
            </a:clrChange>
          </a:blip>
          <a:srcRect/>
          <a:stretch>
            <a:fillRect/>
          </a:stretch>
        </p:blipFill>
        <p:spPr bwMode="auto">
          <a:xfrm>
            <a:off x="3124200" y="3640932"/>
            <a:ext cx="1524000" cy="464344"/>
          </a:xfrm>
          <a:prstGeom prst="rect">
            <a:avLst/>
          </a:prstGeom>
          <a:noFill/>
        </p:spPr>
      </p:pic>
      <p:sp>
        <p:nvSpPr>
          <p:cNvPr id="28689" name="Rectangle 17"/>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en-US"/>
          </a:p>
        </p:txBody>
      </p:sp>
      <p:pic>
        <p:nvPicPr>
          <p:cNvPr id="28688" name="Picture 16"/>
          <p:cNvPicPr>
            <a:picLocks noChangeAspect="1" noChangeArrowheads="1"/>
          </p:cNvPicPr>
          <p:nvPr/>
        </p:nvPicPr>
        <p:blipFill>
          <a:blip r:embed="rId7" cstate="print">
            <a:clrChange>
              <a:clrFrom>
                <a:srgbClr val="FFFFFF"/>
              </a:clrFrom>
              <a:clrTo>
                <a:srgbClr val="FFFFFF">
                  <a:alpha val="0"/>
                </a:srgbClr>
              </a:clrTo>
            </a:clrChange>
          </a:blip>
          <a:srcRect/>
          <a:stretch>
            <a:fillRect/>
          </a:stretch>
        </p:blipFill>
        <p:spPr bwMode="auto">
          <a:xfrm>
            <a:off x="4876800" y="3633634"/>
            <a:ext cx="1371600" cy="431390"/>
          </a:xfrm>
          <a:prstGeom prst="rect">
            <a:avLst/>
          </a:prstGeom>
          <a:noFill/>
        </p:spPr>
      </p:pic>
      <p:pic>
        <p:nvPicPr>
          <p:cNvPr id="10241" name="Picture 1"/>
          <p:cNvPicPr>
            <a:picLocks noChangeAspect="1" noChangeArrowheads="1"/>
          </p:cNvPicPr>
          <p:nvPr/>
        </p:nvPicPr>
        <p:blipFill>
          <a:blip r:embed="rId8" cstate="print">
            <a:clrChange>
              <a:clrFrom>
                <a:srgbClr val="FFFFFF"/>
              </a:clrFrom>
              <a:clrTo>
                <a:srgbClr val="FFFFFF">
                  <a:alpha val="0"/>
                </a:srgbClr>
              </a:clrTo>
            </a:clrChange>
          </a:blip>
          <a:srcRect/>
          <a:stretch>
            <a:fillRect/>
          </a:stretch>
        </p:blipFill>
        <p:spPr bwMode="auto">
          <a:xfrm>
            <a:off x="3429000" y="4419600"/>
            <a:ext cx="1143000" cy="936171"/>
          </a:xfrm>
          <a:prstGeom prst="rect">
            <a:avLst/>
          </a:prstGeom>
          <a:noFill/>
        </p:spPr>
      </p:pic>
      <p:sp>
        <p:nvSpPr>
          <p:cNvPr id="10243" name="Rectangle 3"/>
          <p:cNvSpPr>
            <a:spLocks noChangeArrowheads="1"/>
          </p:cNvSpPr>
          <p:nvPr/>
        </p:nvSpPr>
        <p:spPr bwMode="auto">
          <a:xfrm>
            <a:off x="0" y="1371600"/>
            <a:ext cx="9144000" cy="457200"/>
          </a:xfrm>
          <a:prstGeom prst="rect">
            <a:avLst/>
          </a:prstGeom>
          <a:noFill/>
          <a:ln w="9525">
            <a:noFill/>
            <a:miter lim="800000"/>
          </a:ln>
          <a:effectLst/>
        </p:spPr>
        <p:txBody>
          <a:bodyPr vert="horz" wrap="none" lIns="91440" tIns="45720" rIns="91440" bIns="45720" numCol="1" anchor="ctr"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endParaRPr kumimoji="0" lang="en-US"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endParaRPr>
          </a:p>
        </p:txBody>
      </p:sp>
      <p:sp>
        <p:nvSpPr>
          <p:cNvPr id="10245" name="Rectangle 5"/>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en-US"/>
          </a:p>
        </p:txBody>
      </p:sp>
      <p:sp>
        <p:nvSpPr>
          <p:cNvPr id="10247" name="Rectangle 7"/>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en-US"/>
          </a:p>
        </p:txBody>
      </p:sp>
      <p:pic>
        <p:nvPicPr>
          <p:cNvPr id="10246" name="Picture 6"/>
          <p:cNvPicPr>
            <a:picLocks noChangeAspect="1" noChangeArrowheads="1"/>
          </p:cNvPicPr>
          <p:nvPr/>
        </p:nvPicPr>
        <p:blipFill>
          <a:blip r:embed="rId9" cstate="print">
            <a:clrChange>
              <a:clrFrom>
                <a:srgbClr val="FFFFFF"/>
              </a:clrFrom>
              <a:clrTo>
                <a:srgbClr val="FFFFFF">
                  <a:alpha val="0"/>
                </a:srgbClr>
              </a:clrTo>
            </a:clrChange>
          </a:blip>
          <a:srcRect/>
          <a:stretch>
            <a:fillRect/>
          </a:stretch>
        </p:blipFill>
        <p:spPr bwMode="auto">
          <a:xfrm>
            <a:off x="1214414" y="1600200"/>
            <a:ext cx="5715000" cy="838200"/>
          </a:xfrm>
          <a:prstGeom prst="rect">
            <a:avLst/>
          </a:prstGeom>
          <a:noFill/>
        </p:spPr>
      </p:pic>
      <p:sp>
        <p:nvSpPr>
          <p:cNvPr id="26" name="Title 1"/>
          <p:cNvSpPr>
            <a:spLocks noGrp="1"/>
          </p:cNvSpPr>
          <p:nvPr>
            <p:ph type="title"/>
          </p:nvPr>
        </p:nvSpPr>
        <p:spPr>
          <a:xfrm>
            <a:off x="457200" y="274638"/>
            <a:ext cx="8229600" cy="725470"/>
          </a:xfrm>
        </p:spPr>
        <p:txBody>
          <a:bodyPr>
            <a:normAutofit fontScale="90000"/>
          </a:bodyPr>
          <a:lstStyle/>
          <a:p>
            <a:r>
              <a:rPr lang="en-IN" dirty="0" smtClean="0">
                <a:latin typeface="Times New Roman" panose="02020603050405020304" pitchFamily="18" charset="0"/>
                <a:ea typeface="MS PGothic" panose="020B0600070205080204" pitchFamily="34" charset="-128"/>
                <a:cs typeface="Times New Roman" panose="02020603050405020304" pitchFamily="18" charset="0"/>
              </a:rPr>
              <a:t>Robot Kinematics</a:t>
            </a:r>
            <a:endParaRPr lang="en-US"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0246"/>
                                        </p:tgtEl>
                                        <p:attrNameLst>
                                          <p:attrName>style.visibility</p:attrName>
                                        </p:attrNameLst>
                                      </p:cBhvr>
                                      <p:to>
                                        <p:strVal val="visible"/>
                                      </p:to>
                                    </p:set>
                                    <p:anim calcmode="lin" valueType="num">
                                      <p:cBhvr additive="base">
                                        <p:cTn id="7" dur="500" fill="hold"/>
                                        <p:tgtEl>
                                          <p:spTgt spid="10246"/>
                                        </p:tgtEl>
                                        <p:attrNameLst>
                                          <p:attrName>ppt_x</p:attrName>
                                        </p:attrNameLst>
                                      </p:cBhvr>
                                      <p:tavLst>
                                        <p:tav tm="0">
                                          <p:val>
                                            <p:strVal val="0-#ppt_w/2"/>
                                          </p:val>
                                        </p:tav>
                                        <p:tav tm="100000">
                                          <p:val>
                                            <p:strVal val="#ppt_x"/>
                                          </p:val>
                                        </p:tav>
                                      </p:tavLst>
                                    </p:anim>
                                    <p:anim calcmode="lin" valueType="num">
                                      <p:cBhvr additive="base">
                                        <p:cTn id="8" dur="500" fill="hold"/>
                                        <p:tgtEl>
                                          <p:spTgt spid="1024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28675"/>
                                        </p:tgtEl>
                                        <p:attrNameLst>
                                          <p:attrName>style.visibility</p:attrName>
                                        </p:attrNameLst>
                                      </p:cBhvr>
                                      <p:to>
                                        <p:strVal val="visible"/>
                                      </p:to>
                                    </p:set>
                                    <p:anim calcmode="lin" valueType="num">
                                      <p:cBhvr additive="base">
                                        <p:cTn id="13" dur="500" fill="hold"/>
                                        <p:tgtEl>
                                          <p:spTgt spid="28675"/>
                                        </p:tgtEl>
                                        <p:attrNameLst>
                                          <p:attrName>ppt_x</p:attrName>
                                        </p:attrNameLst>
                                      </p:cBhvr>
                                      <p:tavLst>
                                        <p:tav tm="0">
                                          <p:val>
                                            <p:strVal val="0-#ppt_w/2"/>
                                          </p:val>
                                        </p:tav>
                                        <p:tav tm="100000">
                                          <p:val>
                                            <p:strVal val="#ppt_x"/>
                                          </p:val>
                                        </p:tav>
                                      </p:tavLst>
                                    </p:anim>
                                    <p:anim calcmode="lin" valueType="num">
                                      <p:cBhvr additive="base">
                                        <p:cTn id="14" dur="500" fill="hold"/>
                                        <p:tgtEl>
                                          <p:spTgt spid="28675"/>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28677"/>
                                        </p:tgtEl>
                                        <p:attrNameLst>
                                          <p:attrName>style.visibility</p:attrName>
                                        </p:attrNameLst>
                                      </p:cBhvr>
                                      <p:to>
                                        <p:strVal val="visible"/>
                                      </p:to>
                                    </p:set>
                                    <p:anim calcmode="lin" valueType="num">
                                      <p:cBhvr additive="base">
                                        <p:cTn id="19" dur="500" fill="hold"/>
                                        <p:tgtEl>
                                          <p:spTgt spid="28677"/>
                                        </p:tgtEl>
                                        <p:attrNameLst>
                                          <p:attrName>ppt_x</p:attrName>
                                        </p:attrNameLst>
                                      </p:cBhvr>
                                      <p:tavLst>
                                        <p:tav tm="0">
                                          <p:val>
                                            <p:strVal val="0-#ppt_w/2"/>
                                          </p:val>
                                        </p:tav>
                                        <p:tav tm="100000">
                                          <p:val>
                                            <p:strVal val="#ppt_x"/>
                                          </p:val>
                                        </p:tav>
                                      </p:tavLst>
                                    </p:anim>
                                    <p:anim calcmode="lin" valueType="num">
                                      <p:cBhvr additive="base">
                                        <p:cTn id="20" dur="500" fill="hold"/>
                                        <p:tgtEl>
                                          <p:spTgt spid="28677"/>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28679"/>
                                        </p:tgtEl>
                                        <p:attrNameLst>
                                          <p:attrName>style.visibility</p:attrName>
                                        </p:attrNameLst>
                                      </p:cBhvr>
                                      <p:to>
                                        <p:strVal val="visible"/>
                                      </p:to>
                                    </p:set>
                                    <p:anim calcmode="lin" valueType="num">
                                      <p:cBhvr additive="base">
                                        <p:cTn id="25" dur="500" fill="hold"/>
                                        <p:tgtEl>
                                          <p:spTgt spid="28679"/>
                                        </p:tgtEl>
                                        <p:attrNameLst>
                                          <p:attrName>ppt_x</p:attrName>
                                        </p:attrNameLst>
                                      </p:cBhvr>
                                      <p:tavLst>
                                        <p:tav tm="0">
                                          <p:val>
                                            <p:strVal val="0-#ppt_w/2"/>
                                          </p:val>
                                        </p:tav>
                                        <p:tav tm="100000">
                                          <p:val>
                                            <p:strVal val="#ppt_x"/>
                                          </p:val>
                                        </p:tav>
                                      </p:tavLst>
                                    </p:anim>
                                    <p:anim calcmode="lin" valueType="num">
                                      <p:cBhvr additive="base">
                                        <p:cTn id="26" dur="500" fill="hold"/>
                                        <p:tgtEl>
                                          <p:spTgt spid="28679"/>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28681"/>
                                        </p:tgtEl>
                                        <p:attrNameLst>
                                          <p:attrName>style.visibility</p:attrName>
                                        </p:attrNameLst>
                                      </p:cBhvr>
                                      <p:to>
                                        <p:strVal val="visible"/>
                                      </p:to>
                                    </p:set>
                                    <p:anim calcmode="lin" valueType="num">
                                      <p:cBhvr additive="base">
                                        <p:cTn id="31" dur="500" fill="hold"/>
                                        <p:tgtEl>
                                          <p:spTgt spid="28681"/>
                                        </p:tgtEl>
                                        <p:attrNameLst>
                                          <p:attrName>ppt_x</p:attrName>
                                        </p:attrNameLst>
                                      </p:cBhvr>
                                      <p:tavLst>
                                        <p:tav tm="0">
                                          <p:val>
                                            <p:strVal val="0-#ppt_w/2"/>
                                          </p:val>
                                        </p:tav>
                                        <p:tav tm="100000">
                                          <p:val>
                                            <p:strVal val="#ppt_x"/>
                                          </p:val>
                                        </p:tav>
                                      </p:tavLst>
                                    </p:anim>
                                    <p:anim calcmode="lin" valueType="num">
                                      <p:cBhvr additive="base">
                                        <p:cTn id="32" dur="500" fill="hold"/>
                                        <p:tgtEl>
                                          <p:spTgt spid="28681"/>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nodeType="clickEffect">
                                  <p:stCondLst>
                                    <p:cond delay="0"/>
                                  </p:stCondLst>
                                  <p:childTnLst>
                                    <p:set>
                                      <p:cBhvr>
                                        <p:cTn id="36" dur="1" fill="hold">
                                          <p:stCondLst>
                                            <p:cond delay="0"/>
                                          </p:stCondLst>
                                        </p:cTn>
                                        <p:tgtEl>
                                          <p:spTgt spid="28684"/>
                                        </p:tgtEl>
                                        <p:attrNameLst>
                                          <p:attrName>style.visibility</p:attrName>
                                        </p:attrNameLst>
                                      </p:cBhvr>
                                      <p:to>
                                        <p:strVal val="visible"/>
                                      </p:to>
                                    </p:set>
                                    <p:anim calcmode="lin" valueType="num">
                                      <p:cBhvr additive="base">
                                        <p:cTn id="37" dur="500" fill="hold"/>
                                        <p:tgtEl>
                                          <p:spTgt spid="28684"/>
                                        </p:tgtEl>
                                        <p:attrNameLst>
                                          <p:attrName>ppt_x</p:attrName>
                                        </p:attrNameLst>
                                      </p:cBhvr>
                                      <p:tavLst>
                                        <p:tav tm="0">
                                          <p:val>
                                            <p:strVal val="0-#ppt_w/2"/>
                                          </p:val>
                                        </p:tav>
                                        <p:tav tm="100000">
                                          <p:val>
                                            <p:strVal val="#ppt_x"/>
                                          </p:val>
                                        </p:tav>
                                      </p:tavLst>
                                    </p:anim>
                                    <p:anim calcmode="lin" valueType="num">
                                      <p:cBhvr additive="base">
                                        <p:cTn id="38" dur="500" fill="hold"/>
                                        <p:tgtEl>
                                          <p:spTgt spid="28684"/>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nodeType="clickEffect">
                                  <p:stCondLst>
                                    <p:cond delay="0"/>
                                  </p:stCondLst>
                                  <p:childTnLst>
                                    <p:set>
                                      <p:cBhvr>
                                        <p:cTn id="42" dur="1" fill="hold">
                                          <p:stCondLst>
                                            <p:cond delay="0"/>
                                          </p:stCondLst>
                                        </p:cTn>
                                        <p:tgtEl>
                                          <p:spTgt spid="28686"/>
                                        </p:tgtEl>
                                        <p:attrNameLst>
                                          <p:attrName>style.visibility</p:attrName>
                                        </p:attrNameLst>
                                      </p:cBhvr>
                                      <p:to>
                                        <p:strVal val="visible"/>
                                      </p:to>
                                    </p:set>
                                    <p:anim calcmode="lin" valueType="num">
                                      <p:cBhvr additive="base">
                                        <p:cTn id="43" dur="500" fill="hold"/>
                                        <p:tgtEl>
                                          <p:spTgt spid="28686"/>
                                        </p:tgtEl>
                                        <p:attrNameLst>
                                          <p:attrName>ppt_x</p:attrName>
                                        </p:attrNameLst>
                                      </p:cBhvr>
                                      <p:tavLst>
                                        <p:tav tm="0">
                                          <p:val>
                                            <p:strVal val="0-#ppt_w/2"/>
                                          </p:val>
                                        </p:tav>
                                        <p:tav tm="100000">
                                          <p:val>
                                            <p:strVal val="#ppt_x"/>
                                          </p:val>
                                        </p:tav>
                                      </p:tavLst>
                                    </p:anim>
                                    <p:anim calcmode="lin" valueType="num">
                                      <p:cBhvr additive="base">
                                        <p:cTn id="44" dur="500" fill="hold"/>
                                        <p:tgtEl>
                                          <p:spTgt spid="28686"/>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8" fill="hold" nodeType="clickEffect">
                                  <p:stCondLst>
                                    <p:cond delay="0"/>
                                  </p:stCondLst>
                                  <p:childTnLst>
                                    <p:set>
                                      <p:cBhvr>
                                        <p:cTn id="48" dur="1" fill="hold">
                                          <p:stCondLst>
                                            <p:cond delay="0"/>
                                          </p:stCondLst>
                                        </p:cTn>
                                        <p:tgtEl>
                                          <p:spTgt spid="28688"/>
                                        </p:tgtEl>
                                        <p:attrNameLst>
                                          <p:attrName>style.visibility</p:attrName>
                                        </p:attrNameLst>
                                      </p:cBhvr>
                                      <p:to>
                                        <p:strVal val="visible"/>
                                      </p:to>
                                    </p:set>
                                    <p:anim calcmode="lin" valueType="num">
                                      <p:cBhvr additive="base">
                                        <p:cTn id="49" dur="500" fill="hold"/>
                                        <p:tgtEl>
                                          <p:spTgt spid="28688"/>
                                        </p:tgtEl>
                                        <p:attrNameLst>
                                          <p:attrName>ppt_x</p:attrName>
                                        </p:attrNameLst>
                                      </p:cBhvr>
                                      <p:tavLst>
                                        <p:tav tm="0">
                                          <p:val>
                                            <p:strVal val="0-#ppt_w/2"/>
                                          </p:val>
                                        </p:tav>
                                        <p:tav tm="100000">
                                          <p:val>
                                            <p:strVal val="#ppt_x"/>
                                          </p:val>
                                        </p:tav>
                                      </p:tavLst>
                                    </p:anim>
                                    <p:anim calcmode="lin" valueType="num">
                                      <p:cBhvr additive="base">
                                        <p:cTn id="50" dur="500" fill="hold"/>
                                        <p:tgtEl>
                                          <p:spTgt spid="28688"/>
                                        </p:tgtEl>
                                        <p:attrNameLst>
                                          <p:attrName>ppt_y</p:attrName>
                                        </p:attrNameLst>
                                      </p:cBhvr>
                                      <p:tavLst>
                                        <p:tav tm="0">
                                          <p:val>
                                            <p:strVal val="#ppt_y"/>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8" fill="hold" nodeType="clickEffect">
                                  <p:stCondLst>
                                    <p:cond delay="0"/>
                                  </p:stCondLst>
                                  <p:childTnLst>
                                    <p:set>
                                      <p:cBhvr>
                                        <p:cTn id="54" dur="1" fill="hold">
                                          <p:stCondLst>
                                            <p:cond delay="0"/>
                                          </p:stCondLst>
                                        </p:cTn>
                                        <p:tgtEl>
                                          <p:spTgt spid="10241"/>
                                        </p:tgtEl>
                                        <p:attrNameLst>
                                          <p:attrName>style.visibility</p:attrName>
                                        </p:attrNameLst>
                                      </p:cBhvr>
                                      <p:to>
                                        <p:strVal val="visible"/>
                                      </p:to>
                                    </p:set>
                                    <p:anim calcmode="lin" valueType="num">
                                      <p:cBhvr additive="base">
                                        <p:cTn id="55" dur="500" fill="hold"/>
                                        <p:tgtEl>
                                          <p:spTgt spid="10241"/>
                                        </p:tgtEl>
                                        <p:attrNameLst>
                                          <p:attrName>ppt_x</p:attrName>
                                        </p:attrNameLst>
                                      </p:cBhvr>
                                      <p:tavLst>
                                        <p:tav tm="0">
                                          <p:val>
                                            <p:strVal val="0-#ppt_w/2"/>
                                          </p:val>
                                        </p:tav>
                                        <p:tav tm="100000">
                                          <p:val>
                                            <p:strVal val="#ppt_x"/>
                                          </p:val>
                                        </p:tav>
                                      </p:tavLst>
                                    </p:anim>
                                    <p:anim calcmode="lin" valueType="num">
                                      <p:cBhvr additive="base">
                                        <p:cTn id="56" dur="500" fill="hold"/>
                                        <p:tgtEl>
                                          <p:spTgt spid="1024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Robot Configurations</a:t>
            </a:r>
            <a:endParaRPr lang="en-US" dirty="0"/>
          </a:p>
        </p:txBody>
      </p:sp>
      <p:pic>
        <p:nvPicPr>
          <p:cNvPr id="37890" name="Picture 2"/>
          <p:cNvPicPr>
            <a:picLocks noChangeAspect="1" noChangeArrowheads="1"/>
          </p:cNvPicPr>
          <p:nvPr/>
        </p:nvPicPr>
        <p:blipFill>
          <a:blip r:embed="rId1"/>
          <a:srcRect/>
          <a:stretch>
            <a:fillRect/>
          </a:stretch>
        </p:blipFill>
        <p:spPr bwMode="auto">
          <a:xfrm>
            <a:off x="1066800" y="1676400"/>
            <a:ext cx="6979122" cy="4495800"/>
          </a:xfrm>
          <a:prstGeom prst="rect">
            <a:avLst/>
          </a:prstGeom>
          <a:noFill/>
          <a:ln w="9525">
            <a:noFill/>
            <a:miter lim="800000"/>
            <a:headEnd/>
            <a:tailEnd/>
          </a:ln>
          <a:effectLst/>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447800"/>
            <a:ext cx="8229600" cy="4525963"/>
          </a:xfrm>
        </p:spPr>
        <p:txBody>
          <a:bodyPr/>
          <a:lstStyle/>
          <a:p>
            <a:pPr>
              <a:buNone/>
            </a:pPr>
            <a:r>
              <a:rPr lang="en-US" sz="2000" b="1" dirty="0" smtClean="0"/>
              <a:t>Representation of a Frame at the Origin of Fixed Frame:</a:t>
            </a:r>
            <a:endParaRPr lang="en-US" sz="2000" dirty="0" smtClean="0"/>
          </a:p>
          <a:p>
            <a:r>
              <a:rPr lang="en-US" sz="2000" dirty="0" smtClean="0"/>
              <a:t>A frame centered at the origin of a reference frame is represented by 3 vectors, mutually perpendicular to each other called unit vectors </a:t>
            </a:r>
            <a:endParaRPr lang="en-US" sz="2000" dirty="0" smtClean="0"/>
          </a:p>
          <a:p>
            <a:pPr>
              <a:buNone/>
            </a:pPr>
            <a:r>
              <a:rPr lang="en-US" sz="2000" dirty="0" smtClean="0"/>
              <a:t>	    ,</a:t>
            </a:r>
            <a:r>
              <a:rPr lang="en-US" sz="2000" b="1" dirty="0" smtClean="0"/>
              <a:t>ō, ā</a:t>
            </a:r>
            <a:endParaRPr lang="en-US" sz="2000" b="1" dirty="0" smtClean="0"/>
          </a:p>
          <a:p>
            <a:pPr>
              <a:buNone/>
            </a:pPr>
            <a:r>
              <a:rPr lang="en-US" sz="2000" dirty="0" smtClean="0"/>
              <a:t>         for normal vector </a:t>
            </a:r>
            <a:endParaRPr lang="en-US" sz="2000" dirty="0" smtClean="0"/>
          </a:p>
          <a:p>
            <a:pPr>
              <a:buNone/>
            </a:pPr>
            <a:r>
              <a:rPr lang="en-US" sz="2000" dirty="0" smtClean="0"/>
              <a:t>	</a:t>
            </a:r>
            <a:r>
              <a:rPr lang="en-US" sz="2000" b="1" dirty="0" smtClean="0"/>
              <a:t> ō </a:t>
            </a:r>
            <a:r>
              <a:rPr lang="en-US" sz="2000" dirty="0" smtClean="0"/>
              <a:t>for orientation vector </a:t>
            </a:r>
            <a:endParaRPr lang="en-US" sz="2000" dirty="0" smtClean="0"/>
          </a:p>
          <a:p>
            <a:pPr>
              <a:buNone/>
            </a:pPr>
            <a:r>
              <a:rPr lang="en-US" sz="2000" dirty="0" smtClean="0"/>
              <a:t>	</a:t>
            </a:r>
            <a:r>
              <a:rPr lang="en-US" sz="2000" b="1" dirty="0" smtClean="0"/>
              <a:t> ā </a:t>
            </a:r>
            <a:r>
              <a:rPr lang="en-US" sz="2000" dirty="0" smtClean="0"/>
              <a:t>for approach vector</a:t>
            </a:r>
            <a:endParaRPr lang="en-US" sz="2000" dirty="0" smtClean="0"/>
          </a:p>
          <a:p>
            <a:r>
              <a:rPr lang="en-US" sz="2000" dirty="0" smtClean="0"/>
              <a:t>Each unit vector is represented by </a:t>
            </a:r>
            <a:endParaRPr lang="en-US" sz="2000" dirty="0" smtClean="0"/>
          </a:p>
          <a:p>
            <a:pPr>
              <a:buNone/>
            </a:pPr>
            <a:r>
              <a:rPr lang="en-US" sz="2000" dirty="0" smtClean="0"/>
              <a:t>	its 3 components in reference frame. </a:t>
            </a:r>
            <a:endParaRPr lang="en-US" sz="2000" dirty="0" smtClean="0"/>
          </a:p>
          <a:p>
            <a:pPr>
              <a:buNone/>
            </a:pPr>
            <a:r>
              <a:rPr lang="en-US" sz="2000" dirty="0" smtClean="0"/>
              <a:t>Thus, frame F in matrix is represented as :-</a:t>
            </a:r>
            <a:endParaRPr lang="en-US" sz="2000" dirty="0" smtClean="0"/>
          </a:p>
          <a:p>
            <a:endParaRPr lang="en-US" sz="2000" dirty="0" smtClean="0"/>
          </a:p>
          <a:p>
            <a:endParaRPr lang="en-US" sz="2000" dirty="0"/>
          </a:p>
        </p:txBody>
      </p:sp>
      <p:sp>
        <p:nvSpPr>
          <p:cNvPr id="1028" name="Rectangle 4"/>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en-US"/>
          </a:p>
        </p:txBody>
      </p:sp>
      <p:sp>
        <p:nvSpPr>
          <p:cNvPr id="1029" name="Rectangle 5"/>
          <p:cNvSpPr>
            <a:spLocks noChangeArrowheads="1"/>
          </p:cNvSpPr>
          <p:nvPr/>
        </p:nvSpPr>
        <p:spPr bwMode="auto">
          <a:xfrm>
            <a:off x="0" y="209550"/>
            <a:ext cx="9144000" cy="0"/>
          </a:xfrm>
          <a:prstGeom prst="rect">
            <a:avLst/>
          </a:prstGeom>
          <a:noFill/>
          <a:ln w="9525">
            <a:noFill/>
            <a:miter lim="800000"/>
          </a:ln>
          <a:effectLst/>
        </p:spPr>
        <p:txBody>
          <a:bodyPr vert="horz" wrap="none" lIns="91440" tIns="45720" rIns="91440" bIns="45720" numCol="1" anchor="ctr"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sz="1200" b="0" i="0" u="none" strike="noStrike" cap="none" normalizeH="0" baseline="0" smtClean="0">
                <a:ln>
                  <a:noFill/>
                </a:ln>
                <a:solidFill>
                  <a:schemeClr val="tx1"/>
                </a:solidFill>
                <a:effectLst/>
                <a:latin typeface="Calibri" panose="020F0502020204030204" charset="0"/>
                <a:ea typeface="Times New Roman" panose="02020603050405020304" pitchFamily="18" charset="0"/>
                <a:cs typeface="Calibri" panose="020F0502020204030204" charset="0"/>
              </a:rPr>
              <a:t> </a:t>
            </a:r>
            <a:r>
              <a:rPr kumimoji="0" lang="en-US" sz="800" b="0" i="0" u="none" strike="noStrike" cap="none" normalizeH="0" baseline="0" smtClean="0">
                <a:ln>
                  <a:noFill/>
                </a:ln>
                <a:solidFill>
                  <a:schemeClr val="tx1"/>
                </a:solidFill>
                <a:effectLst/>
                <a:latin typeface="Arial" panose="020B0604020202020204" pitchFamily="34" charset="0"/>
                <a:cs typeface="Arial" panose="020B0604020202020204" pitchFamily="34" charset="0"/>
              </a:rPr>
              <a:t> </a:t>
            </a:r>
            <a:endParaRPr kumimoji="0" lang="en-US"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endParaRPr>
          </a:p>
        </p:txBody>
      </p:sp>
      <p:sp>
        <p:nvSpPr>
          <p:cNvPr id="1031" name="Rectangle 7"/>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en-US"/>
          </a:p>
        </p:txBody>
      </p:sp>
      <p:sp>
        <p:nvSpPr>
          <p:cNvPr id="1033" name="Rectangle 9"/>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en-US"/>
          </a:p>
        </p:txBody>
      </p:sp>
      <p:sp>
        <p:nvSpPr>
          <p:cNvPr id="1034" name="Rectangle 10"/>
          <p:cNvSpPr>
            <a:spLocks noChangeArrowheads="1"/>
          </p:cNvSpPr>
          <p:nvPr/>
        </p:nvSpPr>
        <p:spPr bwMode="auto">
          <a:xfrm>
            <a:off x="0" y="209550"/>
            <a:ext cx="9144000" cy="0"/>
          </a:xfrm>
          <a:prstGeom prst="rect">
            <a:avLst/>
          </a:prstGeom>
          <a:noFill/>
          <a:ln w="9525">
            <a:noFill/>
            <a:miter lim="800000"/>
          </a:ln>
          <a:effectLst/>
        </p:spPr>
        <p:txBody>
          <a:bodyPr vert="horz" wrap="none" lIns="91440" tIns="45720" rIns="91440" bIns="45720" numCol="1" anchor="ctr"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sz="1200" b="0" i="0" u="none" strike="noStrike" cap="none" normalizeH="0" baseline="0" smtClean="0">
                <a:ln>
                  <a:noFill/>
                </a:ln>
                <a:solidFill>
                  <a:schemeClr val="tx1"/>
                </a:solidFill>
                <a:effectLst/>
                <a:latin typeface="Calibri" panose="020F0502020204030204" charset="0"/>
                <a:ea typeface="Times New Roman" panose="02020603050405020304" pitchFamily="18" charset="0"/>
                <a:cs typeface="Calibri" panose="020F0502020204030204" charset="0"/>
              </a:rPr>
              <a:t> </a:t>
            </a:r>
            <a:r>
              <a:rPr kumimoji="0" lang="en-US" sz="800" b="0" i="0" u="none" strike="noStrike" cap="none" normalizeH="0" baseline="0" smtClean="0">
                <a:ln>
                  <a:noFill/>
                </a:ln>
                <a:solidFill>
                  <a:schemeClr val="tx1"/>
                </a:solidFill>
                <a:effectLst/>
                <a:latin typeface="Arial" panose="020B0604020202020204" pitchFamily="34" charset="0"/>
                <a:cs typeface="Arial" panose="020B0604020202020204" pitchFamily="34" charset="0"/>
              </a:rPr>
              <a:t> </a:t>
            </a:r>
            <a:endParaRPr kumimoji="0" lang="en-US"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endParaRPr>
          </a:p>
        </p:txBody>
      </p:sp>
      <p:grpSp>
        <p:nvGrpSpPr>
          <p:cNvPr id="2" name="Group 16"/>
          <p:cNvGrpSpPr/>
          <p:nvPr/>
        </p:nvGrpSpPr>
        <p:grpSpPr>
          <a:xfrm>
            <a:off x="5562600" y="2443170"/>
            <a:ext cx="2133600" cy="2057400"/>
            <a:chOff x="2590800" y="838200"/>
            <a:chExt cx="3886292" cy="3203377"/>
          </a:xfrm>
        </p:grpSpPr>
        <p:cxnSp>
          <p:nvCxnSpPr>
            <p:cNvPr id="18" name="Straight Arrow Connector 17"/>
            <p:cNvCxnSpPr/>
            <p:nvPr/>
          </p:nvCxnSpPr>
          <p:spPr bwMode="auto">
            <a:xfrm rot="16200000" flipV="1">
              <a:off x="3657600" y="2057400"/>
              <a:ext cx="990600" cy="38100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grpSp>
          <p:nvGrpSpPr>
            <p:cNvPr id="4" name="Group 19"/>
            <p:cNvGrpSpPr/>
            <p:nvPr/>
          </p:nvGrpSpPr>
          <p:grpSpPr>
            <a:xfrm>
              <a:off x="2590800" y="838200"/>
              <a:ext cx="3886292" cy="3203377"/>
              <a:chOff x="2590800" y="838200"/>
              <a:chExt cx="3886292" cy="3203377"/>
            </a:xfrm>
          </p:grpSpPr>
          <p:cxnSp>
            <p:nvCxnSpPr>
              <p:cNvPr id="20" name="Straight Arrow Connector 19"/>
              <p:cNvCxnSpPr/>
              <p:nvPr/>
            </p:nvCxnSpPr>
            <p:spPr bwMode="auto">
              <a:xfrm rot="5400000" flipH="1" flipV="1">
                <a:off x="3390900" y="1790700"/>
                <a:ext cx="1905000" cy="1588"/>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21" name="Straight Arrow Connector 20"/>
              <p:cNvCxnSpPr/>
              <p:nvPr/>
            </p:nvCxnSpPr>
            <p:spPr bwMode="auto">
              <a:xfrm rot="10800000" flipV="1">
                <a:off x="2743200" y="2743200"/>
                <a:ext cx="1600200" cy="99060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22" name="Straight Arrow Connector 21"/>
              <p:cNvCxnSpPr/>
              <p:nvPr/>
            </p:nvCxnSpPr>
            <p:spPr bwMode="auto">
              <a:xfrm>
                <a:off x="4343400" y="2743200"/>
                <a:ext cx="1828800" cy="76200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23" name="Straight Arrow Connector 22"/>
              <p:cNvCxnSpPr/>
              <p:nvPr/>
            </p:nvCxnSpPr>
            <p:spPr bwMode="auto">
              <a:xfrm>
                <a:off x="4343400" y="2743200"/>
                <a:ext cx="1295400" cy="7620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24" name="Straight Arrow Connector 23"/>
              <p:cNvCxnSpPr/>
              <p:nvPr/>
            </p:nvCxnSpPr>
            <p:spPr bwMode="auto">
              <a:xfrm rot="5400000">
                <a:off x="3619500" y="2933700"/>
                <a:ext cx="914400" cy="53340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25" name="TextBox 24"/>
              <p:cNvSpPr txBox="1"/>
              <p:nvPr/>
            </p:nvSpPr>
            <p:spPr>
              <a:xfrm>
                <a:off x="4419600" y="838200"/>
                <a:ext cx="293670" cy="307777"/>
              </a:xfrm>
              <a:prstGeom prst="rect">
                <a:avLst/>
              </a:prstGeom>
              <a:noFill/>
            </p:spPr>
            <p:txBody>
              <a:bodyPr wrap="none" rtlCol="0">
                <a:spAutoFit/>
              </a:bodyPr>
              <a:lstStyle/>
              <a:p>
                <a:pPr marL="514350" indent="-514350" algn="just"/>
                <a:r>
                  <a:rPr lang="en-US" sz="1400" dirty="0" smtClean="0"/>
                  <a:t>Z</a:t>
                </a:r>
                <a:endParaRPr lang="en-US" sz="1400" dirty="0" smtClean="0"/>
              </a:p>
            </p:txBody>
          </p:sp>
          <p:sp>
            <p:nvSpPr>
              <p:cNvPr id="26" name="TextBox 25"/>
              <p:cNvSpPr txBox="1"/>
              <p:nvPr/>
            </p:nvSpPr>
            <p:spPr>
              <a:xfrm>
                <a:off x="2590800" y="3733800"/>
                <a:ext cx="304892" cy="307777"/>
              </a:xfrm>
              <a:prstGeom prst="rect">
                <a:avLst/>
              </a:prstGeom>
              <a:noFill/>
            </p:spPr>
            <p:txBody>
              <a:bodyPr wrap="none" rtlCol="0">
                <a:spAutoFit/>
              </a:bodyPr>
              <a:lstStyle/>
              <a:p>
                <a:pPr marL="514350" indent="-514350" algn="just"/>
                <a:r>
                  <a:rPr lang="en-US" sz="1400" dirty="0" smtClean="0"/>
                  <a:t>X</a:t>
                </a:r>
                <a:endParaRPr lang="en-US" sz="1400" dirty="0" smtClean="0"/>
              </a:p>
            </p:txBody>
          </p:sp>
          <p:sp>
            <p:nvSpPr>
              <p:cNvPr id="27" name="TextBox 26"/>
              <p:cNvSpPr txBox="1"/>
              <p:nvPr/>
            </p:nvSpPr>
            <p:spPr>
              <a:xfrm>
                <a:off x="6172200" y="3505200"/>
                <a:ext cx="304892" cy="307777"/>
              </a:xfrm>
              <a:prstGeom prst="rect">
                <a:avLst/>
              </a:prstGeom>
              <a:noFill/>
            </p:spPr>
            <p:txBody>
              <a:bodyPr wrap="none" rtlCol="0">
                <a:spAutoFit/>
              </a:bodyPr>
              <a:lstStyle/>
              <a:p>
                <a:pPr marL="514350" indent="-514350" algn="just"/>
                <a:r>
                  <a:rPr lang="en-US" sz="1400" dirty="0" smtClean="0"/>
                  <a:t>Y</a:t>
                </a:r>
                <a:endParaRPr lang="en-US" sz="1400" dirty="0" smtClean="0"/>
              </a:p>
            </p:txBody>
          </p:sp>
          <p:sp>
            <p:nvSpPr>
              <p:cNvPr id="28" name="TextBox 27"/>
              <p:cNvSpPr txBox="1"/>
              <p:nvPr/>
            </p:nvSpPr>
            <p:spPr>
              <a:xfrm>
                <a:off x="3733800" y="3581400"/>
                <a:ext cx="284052" cy="307777"/>
              </a:xfrm>
              <a:prstGeom prst="rect">
                <a:avLst/>
              </a:prstGeom>
              <a:noFill/>
            </p:spPr>
            <p:txBody>
              <a:bodyPr wrap="none" rtlCol="0">
                <a:spAutoFit/>
              </a:bodyPr>
              <a:lstStyle/>
              <a:p>
                <a:pPr marL="514350" indent="-514350" algn="just"/>
                <a:r>
                  <a:rPr lang="en-US" sz="1400" dirty="0" smtClean="0"/>
                  <a:t>n</a:t>
                </a:r>
                <a:endParaRPr lang="en-US" sz="1400" dirty="0" smtClean="0"/>
              </a:p>
            </p:txBody>
          </p:sp>
          <p:sp>
            <p:nvSpPr>
              <p:cNvPr id="29" name="TextBox 28"/>
              <p:cNvSpPr txBox="1"/>
              <p:nvPr/>
            </p:nvSpPr>
            <p:spPr>
              <a:xfrm>
                <a:off x="5562600" y="2743200"/>
                <a:ext cx="284052" cy="307777"/>
              </a:xfrm>
              <a:prstGeom prst="rect">
                <a:avLst/>
              </a:prstGeom>
              <a:noFill/>
            </p:spPr>
            <p:txBody>
              <a:bodyPr wrap="none" rtlCol="0">
                <a:spAutoFit/>
              </a:bodyPr>
              <a:lstStyle/>
              <a:p>
                <a:pPr marL="514350" indent="-514350" algn="just"/>
                <a:r>
                  <a:rPr lang="en-US" sz="1400" dirty="0" smtClean="0"/>
                  <a:t>o</a:t>
                </a:r>
                <a:endParaRPr lang="en-US" sz="1400" dirty="0" smtClean="0"/>
              </a:p>
            </p:txBody>
          </p:sp>
          <p:sp>
            <p:nvSpPr>
              <p:cNvPr id="30" name="TextBox 29"/>
              <p:cNvSpPr txBox="1"/>
              <p:nvPr/>
            </p:nvSpPr>
            <p:spPr>
              <a:xfrm>
                <a:off x="3562373" y="1637928"/>
                <a:ext cx="284051" cy="307777"/>
              </a:xfrm>
              <a:prstGeom prst="rect">
                <a:avLst/>
              </a:prstGeom>
              <a:noFill/>
            </p:spPr>
            <p:txBody>
              <a:bodyPr wrap="none" rtlCol="0">
                <a:spAutoFit/>
              </a:bodyPr>
              <a:lstStyle/>
              <a:p>
                <a:pPr marL="514350" indent="-514350" algn="just"/>
                <a:r>
                  <a:rPr lang="en-US" sz="1400" dirty="0" smtClean="0"/>
                  <a:t>a</a:t>
                </a:r>
                <a:endParaRPr lang="en-US" sz="1400" dirty="0" smtClean="0"/>
              </a:p>
            </p:txBody>
          </p:sp>
        </p:grpSp>
      </p:grpSp>
      <p:pic>
        <p:nvPicPr>
          <p:cNvPr id="31" name="Picture 1"/>
          <p:cNvPicPr>
            <a:picLocks noChangeAspect="1" noChangeArrowheads="1"/>
          </p:cNvPicPr>
          <p:nvPr/>
        </p:nvPicPr>
        <p:blipFill>
          <a:blip r:embed="rId1" cstate="print">
            <a:clrChange>
              <a:clrFrom>
                <a:srgbClr val="FFFFFF"/>
              </a:clrFrom>
              <a:clrTo>
                <a:srgbClr val="FFFFFF">
                  <a:alpha val="0"/>
                </a:srgbClr>
              </a:clrTo>
            </a:clrChange>
          </a:blip>
          <a:srcRect/>
          <a:stretch>
            <a:fillRect/>
          </a:stretch>
        </p:blipFill>
        <p:spPr bwMode="auto">
          <a:xfrm>
            <a:off x="5486400" y="4572008"/>
            <a:ext cx="2443186" cy="1060451"/>
          </a:xfrm>
          <a:prstGeom prst="rect">
            <a:avLst/>
          </a:prstGeom>
          <a:noFill/>
        </p:spPr>
      </p:pic>
      <p:pic>
        <p:nvPicPr>
          <p:cNvPr id="32" name="Picture 3"/>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838200" y="2514600"/>
            <a:ext cx="200025" cy="338504"/>
          </a:xfrm>
          <a:prstGeom prst="rect">
            <a:avLst/>
          </a:prstGeom>
          <a:noFill/>
        </p:spPr>
      </p:pic>
      <p:pic>
        <p:nvPicPr>
          <p:cNvPr id="34" name="Picture 3"/>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838200" y="2895600"/>
            <a:ext cx="200025" cy="338504"/>
          </a:xfrm>
          <a:prstGeom prst="rect">
            <a:avLst/>
          </a:prstGeom>
          <a:noFill/>
        </p:spPr>
      </p:pic>
      <p:sp>
        <p:nvSpPr>
          <p:cNvPr id="33" name="Title 1"/>
          <p:cNvSpPr>
            <a:spLocks noGrp="1"/>
          </p:cNvSpPr>
          <p:nvPr>
            <p:ph type="title"/>
          </p:nvPr>
        </p:nvSpPr>
        <p:spPr>
          <a:xfrm>
            <a:off x="457200" y="274638"/>
            <a:ext cx="8229600" cy="725470"/>
          </a:xfrm>
        </p:spPr>
        <p:txBody>
          <a:bodyPr>
            <a:normAutofit fontScale="90000"/>
          </a:bodyPr>
          <a:lstStyle/>
          <a:p>
            <a:r>
              <a:rPr lang="en-IN" dirty="0" smtClean="0">
                <a:latin typeface="Times New Roman" panose="02020603050405020304" pitchFamily="18" charset="0"/>
                <a:ea typeface="MS PGothic" panose="020B0600070205080204" pitchFamily="34" charset="-128"/>
                <a:cs typeface="Times New Roman" panose="02020603050405020304" pitchFamily="18" charset="0"/>
              </a:rPr>
              <a:t>Robot Kinematics</a:t>
            </a:r>
            <a:endParaRPr lang="en-US"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ppt_y"/>
                                          </p:val>
                                        </p:tav>
                                        <p:tav tm="100000">
                                          <p:val>
                                            <p:strVal val="#ppt_y"/>
                                          </p:val>
                                        </p:tav>
                                      </p:tavLst>
                                    </p:anim>
                                  </p:childTnLst>
                                </p:cTn>
                              </p:par>
                              <p:par>
                                <p:cTn id="15" presetID="2" presetClass="entr" presetSubtype="8" fill="hold"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additive="base">
                                        <p:cTn id="17" dur="5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18" dur="500" fill="hold"/>
                                        <p:tgtEl>
                                          <p:spTgt spid="3">
                                            <p:txEl>
                                              <p:pRg st="2" end="2"/>
                                            </p:txEl>
                                          </p:spTgt>
                                        </p:tgtEl>
                                        <p:attrNameLst>
                                          <p:attrName>ppt_y</p:attrName>
                                        </p:attrNameLst>
                                      </p:cBhvr>
                                      <p:tavLst>
                                        <p:tav tm="0">
                                          <p:val>
                                            <p:strVal val="#ppt_y"/>
                                          </p:val>
                                        </p:tav>
                                        <p:tav tm="100000">
                                          <p:val>
                                            <p:strVal val="#ppt_y"/>
                                          </p:val>
                                        </p:tav>
                                      </p:tavLst>
                                    </p:anim>
                                  </p:childTnLst>
                                </p:cTn>
                              </p:par>
                              <p:par>
                                <p:cTn id="19" presetID="2" presetClass="entr" presetSubtype="8" fill="hold" nodeType="withEffect">
                                  <p:stCondLst>
                                    <p:cond delay="0"/>
                                  </p:stCondLst>
                                  <p:childTnLst>
                                    <p:set>
                                      <p:cBhvr>
                                        <p:cTn id="20" dur="1" fill="hold">
                                          <p:stCondLst>
                                            <p:cond delay="0"/>
                                          </p:stCondLst>
                                        </p:cTn>
                                        <p:tgtEl>
                                          <p:spTgt spid="32"/>
                                        </p:tgtEl>
                                        <p:attrNameLst>
                                          <p:attrName>style.visibility</p:attrName>
                                        </p:attrNameLst>
                                      </p:cBhvr>
                                      <p:to>
                                        <p:strVal val="visible"/>
                                      </p:to>
                                    </p:set>
                                    <p:anim calcmode="lin" valueType="num">
                                      <p:cBhvr additive="base">
                                        <p:cTn id="21" dur="500" fill="hold"/>
                                        <p:tgtEl>
                                          <p:spTgt spid="32"/>
                                        </p:tgtEl>
                                        <p:attrNameLst>
                                          <p:attrName>ppt_x</p:attrName>
                                        </p:attrNameLst>
                                      </p:cBhvr>
                                      <p:tavLst>
                                        <p:tav tm="0">
                                          <p:val>
                                            <p:strVal val="0-#ppt_w/2"/>
                                          </p:val>
                                        </p:tav>
                                        <p:tav tm="100000">
                                          <p:val>
                                            <p:strVal val="#ppt_x"/>
                                          </p:val>
                                        </p:tav>
                                      </p:tavLst>
                                    </p:anim>
                                    <p:anim calcmode="lin" valueType="num">
                                      <p:cBhvr additive="base">
                                        <p:cTn id="22" dur="500" fill="hold"/>
                                        <p:tgtEl>
                                          <p:spTgt spid="32"/>
                                        </p:tgtEl>
                                        <p:attrNameLst>
                                          <p:attrName>ppt_y</p:attrName>
                                        </p:attrNameLst>
                                      </p:cBhvr>
                                      <p:tavLst>
                                        <p:tav tm="0">
                                          <p:val>
                                            <p:strVal val="#ppt_y"/>
                                          </p:val>
                                        </p:tav>
                                        <p:tav tm="100000">
                                          <p:val>
                                            <p:strVal val="#ppt_y"/>
                                          </p:val>
                                        </p:tav>
                                      </p:tavLst>
                                    </p:anim>
                                  </p:childTnLst>
                                </p:cTn>
                              </p:par>
                              <p:par>
                                <p:cTn id="23" presetID="2" presetClass="entr" presetSubtype="8" fill="hold" nodeType="withEffect">
                                  <p:stCondLst>
                                    <p:cond delay="0"/>
                                  </p:stCondLst>
                                  <p:childTnLst>
                                    <p:set>
                                      <p:cBhvr>
                                        <p:cTn id="24" dur="1" fill="hold">
                                          <p:stCondLst>
                                            <p:cond delay="0"/>
                                          </p:stCondLst>
                                        </p:cTn>
                                        <p:tgtEl>
                                          <p:spTgt spid="2"/>
                                        </p:tgtEl>
                                        <p:attrNameLst>
                                          <p:attrName>style.visibility</p:attrName>
                                        </p:attrNameLst>
                                      </p:cBhvr>
                                      <p:to>
                                        <p:strVal val="visible"/>
                                      </p:to>
                                    </p:set>
                                    <p:anim calcmode="lin" valueType="num">
                                      <p:cBhvr additive="base">
                                        <p:cTn id="25" dur="500" fill="hold"/>
                                        <p:tgtEl>
                                          <p:spTgt spid="2"/>
                                        </p:tgtEl>
                                        <p:attrNameLst>
                                          <p:attrName>ppt_x</p:attrName>
                                        </p:attrNameLst>
                                      </p:cBhvr>
                                      <p:tavLst>
                                        <p:tav tm="0">
                                          <p:val>
                                            <p:strVal val="0-#ppt_w/2"/>
                                          </p:val>
                                        </p:tav>
                                        <p:tav tm="100000">
                                          <p:val>
                                            <p:strVal val="#ppt_x"/>
                                          </p:val>
                                        </p:tav>
                                      </p:tavLst>
                                    </p:anim>
                                    <p:anim calcmode="lin" valueType="num">
                                      <p:cBhvr additive="base">
                                        <p:cTn id="26"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anim calcmode="lin" valueType="num">
                                      <p:cBhvr additive="base">
                                        <p:cTn id="31" dur="500" fill="hold"/>
                                        <p:tgtEl>
                                          <p:spTgt spid="3">
                                            <p:txEl>
                                              <p:pRg st="3" end="3"/>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3">
                                            <p:txEl>
                                              <p:pRg st="3" end="3"/>
                                            </p:txEl>
                                          </p:spTgt>
                                        </p:tgtEl>
                                        <p:attrNameLst>
                                          <p:attrName>ppt_y</p:attrName>
                                        </p:attrNameLst>
                                      </p:cBhvr>
                                      <p:tavLst>
                                        <p:tav tm="0">
                                          <p:val>
                                            <p:strVal val="#ppt_y"/>
                                          </p:val>
                                        </p:tav>
                                        <p:tav tm="100000">
                                          <p:val>
                                            <p:strVal val="#ppt_y"/>
                                          </p:val>
                                        </p:tav>
                                      </p:tavLst>
                                    </p:anim>
                                  </p:childTnLst>
                                </p:cTn>
                              </p:par>
                              <p:par>
                                <p:cTn id="33" presetID="2" presetClass="entr" presetSubtype="8" fill="hold" nodeType="withEffect">
                                  <p:stCondLst>
                                    <p:cond delay="0"/>
                                  </p:stCondLst>
                                  <p:childTnLst>
                                    <p:set>
                                      <p:cBhvr>
                                        <p:cTn id="34" dur="1" fill="hold">
                                          <p:stCondLst>
                                            <p:cond delay="0"/>
                                          </p:stCondLst>
                                        </p:cTn>
                                        <p:tgtEl>
                                          <p:spTgt spid="34"/>
                                        </p:tgtEl>
                                        <p:attrNameLst>
                                          <p:attrName>style.visibility</p:attrName>
                                        </p:attrNameLst>
                                      </p:cBhvr>
                                      <p:to>
                                        <p:strVal val="visible"/>
                                      </p:to>
                                    </p:set>
                                    <p:anim calcmode="lin" valueType="num">
                                      <p:cBhvr additive="base">
                                        <p:cTn id="35" dur="500" fill="hold"/>
                                        <p:tgtEl>
                                          <p:spTgt spid="34"/>
                                        </p:tgtEl>
                                        <p:attrNameLst>
                                          <p:attrName>ppt_x</p:attrName>
                                        </p:attrNameLst>
                                      </p:cBhvr>
                                      <p:tavLst>
                                        <p:tav tm="0">
                                          <p:val>
                                            <p:strVal val="0-#ppt_w/2"/>
                                          </p:val>
                                        </p:tav>
                                        <p:tav tm="100000">
                                          <p:val>
                                            <p:strVal val="#ppt_x"/>
                                          </p:val>
                                        </p:tav>
                                      </p:tavLst>
                                    </p:anim>
                                    <p:anim calcmode="lin" valueType="num">
                                      <p:cBhvr additive="base">
                                        <p:cTn id="36" dur="500" fill="hold"/>
                                        <p:tgtEl>
                                          <p:spTgt spid="34"/>
                                        </p:tgtEl>
                                        <p:attrNameLst>
                                          <p:attrName>ppt_y</p:attrName>
                                        </p:attrNameLst>
                                      </p:cBhvr>
                                      <p:tavLst>
                                        <p:tav tm="0">
                                          <p:val>
                                            <p:strVal val="#ppt_y"/>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nodeType="clickEffect">
                                  <p:stCondLst>
                                    <p:cond delay="0"/>
                                  </p:stCondLst>
                                  <p:childTnLst>
                                    <p:set>
                                      <p:cBhvr>
                                        <p:cTn id="40" dur="1" fill="hold">
                                          <p:stCondLst>
                                            <p:cond delay="0"/>
                                          </p:stCondLst>
                                        </p:cTn>
                                        <p:tgtEl>
                                          <p:spTgt spid="3">
                                            <p:txEl>
                                              <p:pRg st="4" end="4"/>
                                            </p:txEl>
                                          </p:spTgt>
                                        </p:tgtEl>
                                        <p:attrNameLst>
                                          <p:attrName>style.visibility</p:attrName>
                                        </p:attrNameLst>
                                      </p:cBhvr>
                                      <p:to>
                                        <p:strVal val="visible"/>
                                      </p:to>
                                    </p:set>
                                    <p:anim calcmode="lin" valueType="num">
                                      <p:cBhvr additive="base">
                                        <p:cTn id="41" dur="500" fill="hold"/>
                                        <p:tgtEl>
                                          <p:spTgt spid="3">
                                            <p:txEl>
                                              <p:pRg st="4" end="4"/>
                                            </p:txEl>
                                          </p:spTgt>
                                        </p:tgtEl>
                                        <p:attrNameLst>
                                          <p:attrName>ppt_x</p:attrName>
                                        </p:attrNameLst>
                                      </p:cBhvr>
                                      <p:tavLst>
                                        <p:tav tm="0">
                                          <p:val>
                                            <p:strVal val="0-#ppt_w/2"/>
                                          </p:val>
                                        </p:tav>
                                        <p:tav tm="100000">
                                          <p:val>
                                            <p:strVal val="#ppt_x"/>
                                          </p:val>
                                        </p:tav>
                                      </p:tavLst>
                                    </p:anim>
                                    <p:anim calcmode="lin" valueType="num">
                                      <p:cBhvr additive="base">
                                        <p:cTn id="42" dur="500" fill="hold"/>
                                        <p:tgtEl>
                                          <p:spTgt spid="3">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8" fill="hold" nodeType="clickEffect">
                                  <p:stCondLst>
                                    <p:cond delay="0"/>
                                  </p:stCondLst>
                                  <p:childTnLst>
                                    <p:set>
                                      <p:cBhvr>
                                        <p:cTn id="46" dur="1" fill="hold">
                                          <p:stCondLst>
                                            <p:cond delay="0"/>
                                          </p:stCondLst>
                                        </p:cTn>
                                        <p:tgtEl>
                                          <p:spTgt spid="3">
                                            <p:txEl>
                                              <p:pRg st="5" end="5"/>
                                            </p:txEl>
                                          </p:spTgt>
                                        </p:tgtEl>
                                        <p:attrNameLst>
                                          <p:attrName>style.visibility</p:attrName>
                                        </p:attrNameLst>
                                      </p:cBhvr>
                                      <p:to>
                                        <p:strVal val="visible"/>
                                      </p:to>
                                    </p:set>
                                    <p:anim calcmode="lin" valueType="num">
                                      <p:cBhvr additive="base">
                                        <p:cTn id="47" dur="500" fill="hold"/>
                                        <p:tgtEl>
                                          <p:spTgt spid="3">
                                            <p:txEl>
                                              <p:pRg st="5" end="5"/>
                                            </p:txEl>
                                          </p:spTgt>
                                        </p:tgtEl>
                                        <p:attrNameLst>
                                          <p:attrName>ppt_x</p:attrName>
                                        </p:attrNameLst>
                                      </p:cBhvr>
                                      <p:tavLst>
                                        <p:tav tm="0">
                                          <p:val>
                                            <p:strVal val="0-#ppt_w/2"/>
                                          </p:val>
                                        </p:tav>
                                        <p:tav tm="100000">
                                          <p:val>
                                            <p:strVal val="#ppt_x"/>
                                          </p:val>
                                        </p:tav>
                                      </p:tavLst>
                                    </p:anim>
                                    <p:anim calcmode="lin" valueType="num">
                                      <p:cBhvr additive="base">
                                        <p:cTn id="48" dur="500" fill="hold"/>
                                        <p:tgtEl>
                                          <p:spTgt spid="3">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8" fill="hold" nodeType="clickEffect">
                                  <p:stCondLst>
                                    <p:cond delay="0"/>
                                  </p:stCondLst>
                                  <p:childTnLst>
                                    <p:set>
                                      <p:cBhvr>
                                        <p:cTn id="52" dur="1" fill="hold">
                                          <p:stCondLst>
                                            <p:cond delay="0"/>
                                          </p:stCondLst>
                                        </p:cTn>
                                        <p:tgtEl>
                                          <p:spTgt spid="3">
                                            <p:txEl>
                                              <p:pRg st="6" end="6"/>
                                            </p:txEl>
                                          </p:spTgt>
                                        </p:tgtEl>
                                        <p:attrNameLst>
                                          <p:attrName>style.visibility</p:attrName>
                                        </p:attrNameLst>
                                      </p:cBhvr>
                                      <p:to>
                                        <p:strVal val="visible"/>
                                      </p:to>
                                    </p:set>
                                    <p:anim calcmode="lin" valueType="num">
                                      <p:cBhvr additive="base">
                                        <p:cTn id="53" dur="500" fill="hold"/>
                                        <p:tgtEl>
                                          <p:spTgt spid="3">
                                            <p:txEl>
                                              <p:pRg st="6" end="6"/>
                                            </p:txEl>
                                          </p:spTgt>
                                        </p:tgtEl>
                                        <p:attrNameLst>
                                          <p:attrName>ppt_x</p:attrName>
                                        </p:attrNameLst>
                                      </p:cBhvr>
                                      <p:tavLst>
                                        <p:tav tm="0">
                                          <p:val>
                                            <p:strVal val="0-#ppt_w/2"/>
                                          </p:val>
                                        </p:tav>
                                        <p:tav tm="100000">
                                          <p:val>
                                            <p:strVal val="#ppt_x"/>
                                          </p:val>
                                        </p:tav>
                                      </p:tavLst>
                                    </p:anim>
                                    <p:anim calcmode="lin" valueType="num">
                                      <p:cBhvr additive="base">
                                        <p:cTn id="54" dur="500" fill="hold"/>
                                        <p:tgtEl>
                                          <p:spTgt spid="3">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 presetClass="entr" presetSubtype="8" fill="hold" nodeType="clickEffect">
                                  <p:stCondLst>
                                    <p:cond delay="0"/>
                                  </p:stCondLst>
                                  <p:childTnLst>
                                    <p:set>
                                      <p:cBhvr>
                                        <p:cTn id="58" dur="1" fill="hold">
                                          <p:stCondLst>
                                            <p:cond delay="0"/>
                                          </p:stCondLst>
                                        </p:cTn>
                                        <p:tgtEl>
                                          <p:spTgt spid="3">
                                            <p:txEl>
                                              <p:pRg st="7" end="7"/>
                                            </p:txEl>
                                          </p:spTgt>
                                        </p:tgtEl>
                                        <p:attrNameLst>
                                          <p:attrName>style.visibility</p:attrName>
                                        </p:attrNameLst>
                                      </p:cBhvr>
                                      <p:to>
                                        <p:strVal val="visible"/>
                                      </p:to>
                                    </p:set>
                                    <p:anim calcmode="lin" valueType="num">
                                      <p:cBhvr additive="base">
                                        <p:cTn id="59" dur="500" fill="hold"/>
                                        <p:tgtEl>
                                          <p:spTgt spid="3">
                                            <p:txEl>
                                              <p:pRg st="7" end="7"/>
                                            </p:txEl>
                                          </p:spTgt>
                                        </p:tgtEl>
                                        <p:attrNameLst>
                                          <p:attrName>ppt_x</p:attrName>
                                        </p:attrNameLst>
                                      </p:cBhvr>
                                      <p:tavLst>
                                        <p:tav tm="0">
                                          <p:val>
                                            <p:strVal val="0-#ppt_w/2"/>
                                          </p:val>
                                        </p:tav>
                                        <p:tav tm="100000">
                                          <p:val>
                                            <p:strVal val="#ppt_x"/>
                                          </p:val>
                                        </p:tav>
                                      </p:tavLst>
                                    </p:anim>
                                    <p:anim calcmode="lin" valueType="num">
                                      <p:cBhvr additive="base">
                                        <p:cTn id="60" dur="500" fill="hold"/>
                                        <p:tgtEl>
                                          <p:spTgt spid="3">
                                            <p:txEl>
                                              <p:pRg st="7" end="7"/>
                                            </p:txEl>
                                          </p:spTgt>
                                        </p:tgtEl>
                                        <p:attrNameLst>
                                          <p:attrName>ppt_y</p:attrName>
                                        </p:attrNameLst>
                                      </p:cBhvr>
                                      <p:tavLst>
                                        <p:tav tm="0">
                                          <p:val>
                                            <p:strVal val="#ppt_y"/>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2" presetClass="entr" presetSubtype="8" fill="hold" nodeType="clickEffect">
                                  <p:stCondLst>
                                    <p:cond delay="0"/>
                                  </p:stCondLst>
                                  <p:childTnLst>
                                    <p:set>
                                      <p:cBhvr>
                                        <p:cTn id="64" dur="1" fill="hold">
                                          <p:stCondLst>
                                            <p:cond delay="0"/>
                                          </p:stCondLst>
                                        </p:cTn>
                                        <p:tgtEl>
                                          <p:spTgt spid="3">
                                            <p:txEl>
                                              <p:pRg st="8" end="8"/>
                                            </p:txEl>
                                          </p:spTgt>
                                        </p:tgtEl>
                                        <p:attrNameLst>
                                          <p:attrName>style.visibility</p:attrName>
                                        </p:attrNameLst>
                                      </p:cBhvr>
                                      <p:to>
                                        <p:strVal val="visible"/>
                                      </p:to>
                                    </p:set>
                                    <p:anim calcmode="lin" valueType="num">
                                      <p:cBhvr additive="base">
                                        <p:cTn id="65" dur="500" fill="hold"/>
                                        <p:tgtEl>
                                          <p:spTgt spid="3">
                                            <p:txEl>
                                              <p:pRg st="8" end="8"/>
                                            </p:txEl>
                                          </p:spTgt>
                                        </p:tgtEl>
                                        <p:attrNameLst>
                                          <p:attrName>ppt_x</p:attrName>
                                        </p:attrNameLst>
                                      </p:cBhvr>
                                      <p:tavLst>
                                        <p:tav tm="0">
                                          <p:val>
                                            <p:strVal val="0-#ppt_w/2"/>
                                          </p:val>
                                        </p:tav>
                                        <p:tav tm="100000">
                                          <p:val>
                                            <p:strVal val="#ppt_x"/>
                                          </p:val>
                                        </p:tav>
                                      </p:tavLst>
                                    </p:anim>
                                    <p:anim calcmode="lin" valueType="num">
                                      <p:cBhvr additive="base">
                                        <p:cTn id="66" dur="500" fill="hold"/>
                                        <p:tgtEl>
                                          <p:spTgt spid="3">
                                            <p:txEl>
                                              <p:pRg st="8" end="8"/>
                                            </p:txEl>
                                          </p:spTgt>
                                        </p:tgtEl>
                                        <p:attrNameLst>
                                          <p:attrName>ppt_y</p:attrName>
                                        </p:attrNameLst>
                                      </p:cBhvr>
                                      <p:tavLst>
                                        <p:tav tm="0">
                                          <p:val>
                                            <p:strVal val="#ppt_y"/>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2" presetClass="entr" presetSubtype="8" fill="hold" nodeType="clickEffect">
                                  <p:stCondLst>
                                    <p:cond delay="0"/>
                                  </p:stCondLst>
                                  <p:childTnLst>
                                    <p:set>
                                      <p:cBhvr>
                                        <p:cTn id="70" dur="1" fill="hold">
                                          <p:stCondLst>
                                            <p:cond delay="0"/>
                                          </p:stCondLst>
                                        </p:cTn>
                                        <p:tgtEl>
                                          <p:spTgt spid="31"/>
                                        </p:tgtEl>
                                        <p:attrNameLst>
                                          <p:attrName>style.visibility</p:attrName>
                                        </p:attrNameLst>
                                      </p:cBhvr>
                                      <p:to>
                                        <p:strVal val="visible"/>
                                      </p:to>
                                    </p:set>
                                    <p:anim calcmode="lin" valueType="num">
                                      <p:cBhvr additive="base">
                                        <p:cTn id="71" dur="500" fill="hold"/>
                                        <p:tgtEl>
                                          <p:spTgt spid="31"/>
                                        </p:tgtEl>
                                        <p:attrNameLst>
                                          <p:attrName>ppt_x</p:attrName>
                                        </p:attrNameLst>
                                      </p:cBhvr>
                                      <p:tavLst>
                                        <p:tav tm="0">
                                          <p:val>
                                            <p:strVal val="0-#ppt_w/2"/>
                                          </p:val>
                                        </p:tav>
                                        <p:tav tm="100000">
                                          <p:val>
                                            <p:strVal val="#ppt_x"/>
                                          </p:val>
                                        </p:tav>
                                      </p:tavLst>
                                    </p:anim>
                                    <p:anim calcmode="lin" valueType="num">
                                      <p:cBhvr additive="base">
                                        <p:cTn id="72" dur="500" fill="hold"/>
                                        <p:tgtEl>
                                          <p:spTgt spid="3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447800"/>
            <a:ext cx="8229600" cy="4525963"/>
          </a:xfrm>
        </p:spPr>
        <p:txBody>
          <a:bodyPr/>
          <a:lstStyle/>
          <a:p>
            <a:pPr algn="just">
              <a:buNone/>
            </a:pPr>
            <a:r>
              <a:rPr lang="en-US" sz="2000" b="1" dirty="0" smtClean="0"/>
              <a:t>Representation of a Frame in A Fixed Reference Frame:</a:t>
            </a:r>
            <a:endParaRPr lang="en-US" sz="2000" dirty="0" smtClean="0"/>
          </a:p>
          <a:p>
            <a:pPr lvl="1" algn="just">
              <a:buFont typeface="Arial" panose="020B0604020202020204" pitchFamily="34" charset="0"/>
              <a:buChar char="•"/>
            </a:pPr>
            <a:r>
              <a:rPr lang="en-US" sz="2000" dirty="0" smtClean="0"/>
              <a:t>If a frame is not at the origin, then the location of the origin of the frame relative to the reference frame is expressed by 3 vectors describing the directional unit vector as well a forth vector describing its location.</a:t>
            </a:r>
            <a:endParaRPr lang="en-US" sz="2000" dirty="0" smtClean="0"/>
          </a:p>
          <a:p>
            <a:pPr lvl="1" algn="just">
              <a:buFont typeface="Arial" panose="020B0604020202020204" pitchFamily="34" charset="0"/>
              <a:buChar char="•"/>
            </a:pPr>
            <a:endParaRPr lang="en-US" sz="2000" dirty="0" smtClean="0"/>
          </a:p>
          <a:p>
            <a:pPr lvl="1" algn="just">
              <a:buFont typeface="Arial" panose="020B0604020202020204" pitchFamily="34" charset="0"/>
              <a:buChar char="•"/>
            </a:pPr>
            <a:endParaRPr lang="en-US" sz="2000" dirty="0" smtClean="0"/>
          </a:p>
          <a:p>
            <a:pPr lvl="1" algn="just">
              <a:buFont typeface="Arial" panose="020B0604020202020204" pitchFamily="34" charset="0"/>
              <a:buChar char="•"/>
            </a:pPr>
            <a:endParaRPr lang="en-US" sz="2000" dirty="0" smtClean="0"/>
          </a:p>
          <a:p>
            <a:pPr lvl="1" algn="just">
              <a:buFont typeface="Arial" panose="020B0604020202020204" pitchFamily="34" charset="0"/>
              <a:buChar char="•"/>
            </a:pPr>
            <a:r>
              <a:rPr lang="en-US" sz="2000" dirty="0" smtClean="0"/>
              <a:t>The first three vectors are directional vectors </a:t>
            </a:r>
            <a:endParaRPr lang="en-US" sz="2000" dirty="0" smtClean="0"/>
          </a:p>
          <a:p>
            <a:pPr lvl="1" algn="just">
              <a:buNone/>
            </a:pPr>
            <a:r>
              <a:rPr lang="en-US" sz="2000" dirty="0" smtClean="0"/>
              <a:t>	with w = 0, representing the directions of three </a:t>
            </a:r>
            <a:endParaRPr lang="en-US" sz="2000" dirty="0" smtClean="0"/>
          </a:p>
          <a:p>
            <a:pPr lvl="1" algn="just">
              <a:buNone/>
            </a:pPr>
            <a:r>
              <a:rPr lang="en-US" sz="2000" dirty="0" smtClean="0"/>
              <a:t>	unit vectors of the frame    , </a:t>
            </a:r>
            <a:r>
              <a:rPr lang="en-US" sz="2000" b="1" dirty="0" smtClean="0"/>
              <a:t>ō</a:t>
            </a:r>
            <a:r>
              <a:rPr lang="en-US" sz="2000" dirty="0" smtClean="0"/>
              <a:t>,</a:t>
            </a:r>
            <a:r>
              <a:rPr lang="en-US" sz="2000" b="1" dirty="0" smtClean="0"/>
              <a:t> ā</a:t>
            </a:r>
            <a:r>
              <a:rPr lang="en-US" sz="2000" dirty="0" smtClean="0"/>
              <a:t>  </a:t>
            </a:r>
            <a:endParaRPr lang="en-US" sz="2000" dirty="0" smtClean="0"/>
          </a:p>
        </p:txBody>
      </p:sp>
      <p:grpSp>
        <p:nvGrpSpPr>
          <p:cNvPr id="2" name="Group 3"/>
          <p:cNvGrpSpPr/>
          <p:nvPr/>
        </p:nvGrpSpPr>
        <p:grpSpPr>
          <a:xfrm>
            <a:off x="6477000" y="3276600"/>
            <a:ext cx="2514600" cy="2365177"/>
            <a:chOff x="2286000" y="762000"/>
            <a:chExt cx="3713052" cy="3127177"/>
          </a:xfrm>
        </p:grpSpPr>
        <p:cxnSp>
          <p:nvCxnSpPr>
            <p:cNvPr id="5" name="Straight Arrow Connector 4"/>
            <p:cNvCxnSpPr/>
            <p:nvPr/>
          </p:nvCxnSpPr>
          <p:spPr bwMode="auto">
            <a:xfrm rot="5400000">
              <a:off x="4800600" y="1981200"/>
              <a:ext cx="457200" cy="30480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grpSp>
          <p:nvGrpSpPr>
            <p:cNvPr id="4" name="Group 27"/>
            <p:cNvGrpSpPr/>
            <p:nvPr/>
          </p:nvGrpSpPr>
          <p:grpSpPr>
            <a:xfrm>
              <a:off x="2286000" y="762000"/>
              <a:ext cx="3713052" cy="3127177"/>
              <a:chOff x="2286000" y="762000"/>
              <a:chExt cx="3713052" cy="3127177"/>
            </a:xfrm>
          </p:grpSpPr>
          <p:cxnSp>
            <p:nvCxnSpPr>
              <p:cNvPr id="7" name="Straight Arrow Connector 6"/>
              <p:cNvCxnSpPr/>
              <p:nvPr/>
            </p:nvCxnSpPr>
            <p:spPr bwMode="auto">
              <a:xfrm rot="5400000" flipH="1" flipV="1">
                <a:off x="3314700" y="1714500"/>
                <a:ext cx="1905000" cy="1588"/>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8" name="Straight Arrow Connector 7"/>
              <p:cNvCxnSpPr/>
              <p:nvPr/>
            </p:nvCxnSpPr>
            <p:spPr bwMode="auto">
              <a:xfrm rot="10800000" flipV="1">
                <a:off x="2514600" y="2667000"/>
                <a:ext cx="1752600" cy="91440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9" name="Straight Arrow Connector 8"/>
              <p:cNvCxnSpPr/>
              <p:nvPr/>
            </p:nvCxnSpPr>
            <p:spPr bwMode="auto">
              <a:xfrm>
                <a:off x="4267200" y="2667000"/>
                <a:ext cx="1600200" cy="91440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10" name="Straight Arrow Connector 9"/>
              <p:cNvCxnSpPr/>
              <p:nvPr/>
            </p:nvCxnSpPr>
            <p:spPr bwMode="auto">
              <a:xfrm flipV="1">
                <a:off x="4267200" y="1905000"/>
                <a:ext cx="914400" cy="76200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11" name="Straight Arrow Connector 10"/>
              <p:cNvCxnSpPr/>
              <p:nvPr/>
            </p:nvCxnSpPr>
            <p:spPr bwMode="auto">
              <a:xfrm>
                <a:off x="5181600" y="1905000"/>
                <a:ext cx="609600" cy="30480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12" name="Straight Arrow Connector 11"/>
              <p:cNvCxnSpPr/>
              <p:nvPr/>
            </p:nvCxnSpPr>
            <p:spPr bwMode="auto">
              <a:xfrm rot="16200000" flipV="1">
                <a:off x="4648200" y="1371600"/>
                <a:ext cx="685800" cy="38100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13" name="TextBox 12"/>
              <p:cNvSpPr txBox="1"/>
              <p:nvPr/>
            </p:nvSpPr>
            <p:spPr>
              <a:xfrm>
                <a:off x="3886200" y="762000"/>
                <a:ext cx="293670" cy="307777"/>
              </a:xfrm>
              <a:prstGeom prst="rect">
                <a:avLst/>
              </a:prstGeom>
              <a:noFill/>
            </p:spPr>
            <p:txBody>
              <a:bodyPr wrap="none" rtlCol="0">
                <a:spAutoFit/>
              </a:bodyPr>
              <a:lstStyle/>
              <a:p>
                <a:pPr marL="514350" indent="-514350" algn="just"/>
                <a:r>
                  <a:rPr lang="en-US" sz="1400" dirty="0" smtClean="0"/>
                  <a:t>Z</a:t>
                </a:r>
                <a:endParaRPr lang="en-US" sz="1400" dirty="0" smtClean="0"/>
              </a:p>
            </p:txBody>
          </p:sp>
          <p:sp>
            <p:nvSpPr>
              <p:cNvPr id="14" name="TextBox 13"/>
              <p:cNvSpPr txBox="1"/>
              <p:nvPr/>
            </p:nvSpPr>
            <p:spPr>
              <a:xfrm>
                <a:off x="5638800" y="3581400"/>
                <a:ext cx="304892" cy="307777"/>
              </a:xfrm>
              <a:prstGeom prst="rect">
                <a:avLst/>
              </a:prstGeom>
              <a:noFill/>
            </p:spPr>
            <p:txBody>
              <a:bodyPr wrap="none" rtlCol="0">
                <a:spAutoFit/>
              </a:bodyPr>
              <a:lstStyle/>
              <a:p>
                <a:pPr marL="514350" indent="-514350" algn="just"/>
                <a:r>
                  <a:rPr lang="en-US" sz="1400" dirty="0" smtClean="0"/>
                  <a:t>Y</a:t>
                </a:r>
                <a:endParaRPr lang="en-US" sz="1400" dirty="0" smtClean="0"/>
              </a:p>
            </p:txBody>
          </p:sp>
          <p:sp>
            <p:nvSpPr>
              <p:cNvPr id="15" name="TextBox 14"/>
              <p:cNvSpPr txBox="1"/>
              <p:nvPr/>
            </p:nvSpPr>
            <p:spPr>
              <a:xfrm>
                <a:off x="2286000" y="3505200"/>
                <a:ext cx="304892" cy="307777"/>
              </a:xfrm>
              <a:prstGeom prst="rect">
                <a:avLst/>
              </a:prstGeom>
              <a:noFill/>
            </p:spPr>
            <p:txBody>
              <a:bodyPr wrap="none" rtlCol="0">
                <a:spAutoFit/>
              </a:bodyPr>
              <a:lstStyle/>
              <a:p>
                <a:pPr marL="514350" indent="-514350" algn="just"/>
                <a:r>
                  <a:rPr lang="en-US" sz="1400" dirty="0" smtClean="0"/>
                  <a:t>X</a:t>
                </a:r>
                <a:endParaRPr lang="en-US" sz="1400" dirty="0" smtClean="0"/>
              </a:p>
            </p:txBody>
          </p:sp>
          <p:sp>
            <p:nvSpPr>
              <p:cNvPr id="16" name="TextBox 15"/>
              <p:cNvSpPr txBox="1"/>
              <p:nvPr/>
            </p:nvSpPr>
            <p:spPr>
              <a:xfrm>
                <a:off x="4495800" y="1981200"/>
                <a:ext cx="304892" cy="307777"/>
              </a:xfrm>
              <a:prstGeom prst="rect">
                <a:avLst/>
              </a:prstGeom>
              <a:noFill/>
            </p:spPr>
            <p:txBody>
              <a:bodyPr wrap="none" rtlCol="0">
                <a:spAutoFit/>
              </a:bodyPr>
              <a:lstStyle/>
              <a:p>
                <a:pPr marL="514350" indent="-514350" algn="just"/>
                <a:r>
                  <a:rPr lang="en-US" sz="1400" dirty="0" smtClean="0"/>
                  <a:t>P</a:t>
                </a:r>
                <a:endParaRPr lang="en-US" sz="1400" dirty="0" smtClean="0"/>
              </a:p>
            </p:txBody>
          </p:sp>
          <p:sp>
            <p:nvSpPr>
              <p:cNvPr id="17" name="TextBox 16"/>
              <p:cNvSpPr txBox="1"/>
              <p:nvPr/>
            </p:nvSpPr>
            <p:spPr>
              <a:xfrm>
                <a:off x="4800600" y="2362200"/>
                <a:ext cx="284052" cy="307777"/>
              </a:xfrm>
              <a:prstGeom prst="rect">
                <a:avLst/>
              </a:prstGeom>
              <a:noFill/>
            </p:spPr>
            <p:txBody>
              <a:bodyPr wrap="none" rtlCol="0">
                <a:spAutoFit/>
              </a:bodyPr>
              <a:lstStyle/>
              <a:p>
                <a:pPr marL="514350" indent="-514350" algn="just"/>
                <a:r>
                  <a:rPr lang="en-US" sz="1400" dirty="0" smtClean="0"/>
                  <a:t>n</a:t>
                </a:r>
                <a:endParaRPr lang="en-US" sz="1400" dirty="0" smtClean="0"/>
              </a:p>
            </p:txBody>
          </p:sp>
          <p:sp>
            <p:nvSpPr>
              <p:cNvPr id="18" name="TextBox 17"/>
              <p:cNvSpPr txBox="1"/>
              <p:nvPr/>
            </p:nvSpPr>
            <p:spPr>
              <a:xfrm>
                <a:off x="4876800" y="1066800"/>
                <a:ext cx="284052" cy="307777"/>
              </a:xfrm>
              <a:prstGeom prst="rect">
                <a:avLst/>
              </a:prstGeom>
              <a:noFill/>
            </p:spPr>
            <p:txBody>
              <a:bodyPr wrap="none" rtlCol="0">
                <a:spAutoFit/>
              </a:bodyPr>
              <a:lstStyle/>
              <a:p>
                <a:pPr marL="514350" indent="-514350" algn="just"/>
                <a:r>
                  <a:rPr lang="en-US" sz="1400" dirty="0" smtClean="0"/>
                  <a:t>a</a:t>
                </a:r>
                <a:endParaRPr lang="en-US" sz="1400" dirty="0" smtClean="0"/>
              </a:p>
            </p:txBody>
          </p:sp>
          <p:sp>
            <p:nvSpPr>
              <p:cNvPr id="19" name="TextBox 18"/>
              <p:cNvSpPr txBox="1"/>
              <p:nvPr/>
            </p:nvSpPr>
            <p:spPr>
              <a:xfrm>
                <a:off x="5715000" y="2133600"/>
                <a:ext cx="284052" cy="307777"/>
              </a:xfrm>
              <a:prstGeom prst="rect">
                <a:avLst/>
              </a:prstGeom>
              <a:noFill/>
            </p:spPr>
            <p:txBody>
              <a:bodyPr wrap="none" rtlCol="0">
                <a:spAutoFit/>
              </a:bodyPr>
              <a:lstStyle/>
              <a:p>
                <a:pPr marL="514350" indent="-514350" algn="just"/>
                <a:r>
                  <a:rPr lang="en-US" sz="1400" dirty="0" smtClean="0"/>
                  <a:t>o</a:t>
                </a:r>
                <a:endParaRPr lang="en-US" sz="1400" dirty="0" smtClean="0"/>
              </a:p>
            </p:txBody>
          </p:sp>
        </p:grpSp>
      </p:grpSp>
      <p:sp>
        <p:nvSpPr>
          <p:cNvPr id="33794" name="Rectangle 2"/>
          <p:cNvSpPr>
            <a:spLocks noChangeArrowheads="1"/>
          </p:cNvSpPr>
          <p:nvPr/>
        </p:nvSpPr>
        <p:spPr bwMode="auto">
          <a:xfrm>
            <a:off x="0" y="0"/>
            <a:ext cx="9144000" cy="457200"/>
          </a:xfrm>
          <a:prstGeom prst="rect">
            <a:avLst/>
          </a:prstGeom>
          <a:noFill/>
          <a:ln w="9525">
            <a:noFill/>
            <a:miter lim="800000"/>
          </a:ln>
          <a:effectLst/>
        </p:spPr>
        <p:txBody>
          <a:bodyPr vert="horz" wrap="none" lIns="91440" tIns="45720" rIns="91440" bIns="45720" numCol="1" anchor="ctr" anchorCtr="0" compatLnSpc="1">
            <a:spAutoFit/>
          </a:bodyPr>
          <a:lstStyle/>
          <a:p>
            <a:endParaRPr lang="en-US"/>
          </a:p>
        </p:txBody>
      </p:sp>
      <p:pic>
        <p:nvPicPr>
          <p:cNvPr id="33793" name="Picture 1"/>
          <p:cNvPicPr>
            <a:picLocks noChangeAspect="1" noChangeArrowheads="1"/>
          </p:cNvPicPr>
          <p:nvPr/>
        </p:nvPicPr>
        <p:blipFill>
          <a:blip r:embed="rId1" cstate="print">
            <a:clrChange>
              <a:clrFrom>
                <a:srgbClr val="FFFFFF"/>
              </a:clrFrom>
              <a:clrTo>
                <a:srgbClr val="FFFFFF">
                  <a:alpha val="0"/>
                </a:srgbClr>
              </a:clrTo>
            </a:clrChange>
          </a:blip>
          <a:srcRect/>
          <a:stretch>
            <a:fillRect/>
          </a:stretch>
        </p:blipFill>
        <p:spPr bwMode="auto">
          <a:xfrm>
            <a:off x="3886200" y="2895600"/>
            <a:ext cx="2449689" cy="1066800"/>
          </a:xfrm>
          <a:prstGeom prst="rect">
            <a:avLst/>
          </a:prstGeom>
          <a:noFill/>
        </p:spPr>
      </p:pic>
      <p:sp>
        <p:nvSpPr>
          <p:cNvPr id="33795" name="Rectangle 3"/>
          <p:cNvSpPr>
            <a:spLocks noChangeArrowheads="1"/>
          </p:cNvSpPr>
          <p:nvPr/>
        </p:nvSpPr>
        <p:spPr bwMode="auto">
          <a:xfrm>
            <a:off x="0" y="1228725"/>
            <a:ext cx="9144000" cy="457200"/>
          </a:xfrm>
          <a:prstGeom prst="rect">
            <a:avLst/>
          </a:prstGeom>
          <a:noFill/>
          <a:ln w="9525">
            <a:noFill/>
            <a:miter lim="800000"/>
          </a:ln>
          <a:effectLst/>
        </p:spPr>
        <p:txBody>
          <a:bodyPr vert="horz" wrap="none" lIns="91440" tIns="45720" rIns="91440" bIns="45720" numCol="1" anchor="ctr"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endParaRPr kumimoji="0" lang="en-US"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endParaRPr>
          </a:p>
        </p:txBody>
      </p:sp>
      <p:pic>
        <p:nvPicPr>
          <p:cNvPr id="26" name="Picture 3"/>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3886200" y="5029200"/>
            <a:ext cx="200025" cy="338504"/>
          </a:xfrm>
          <a:prstGeom prst="rect">
            <a:avLst/>
          </a:prstGeom>
          <a:noFill/>
        </p:spPr>
      </p:pic>
      <p:sp>
        <p:nvSpPr>
          <p:cNvPr id="24" name="Title 1"/>
          <p:cNvSpPr>
            <a:spLocks noGrp="1"/>
          </p:cNvSpPr>
          <p:nvPr>
            <p:ph type="title"/>
          </p:nvPr>
        </p:nvSpPr>
        <p:spPr>
          <a:xfrm>
            <a:off x="457200" y="274638"/>
            <a:ext cx="8229600" cy="725470"/>
          </a:xfrm>
        </p:spPr>
        <p:txBody>
          <a:bodyPr>
            <a:normAutofit fontScale="90000"/>
          </a:bodyPr>
          <a:lstStyle/>
          <a:p>
            <a:r>
              <a:rPr lang="en-IN" dirty="0" smtClean="0">
                <a:latin typeface="Times New Roman" panose="02020603050405020304" pitchFamily="18" charset="0"/>
                <a:ea typeface="MS PGothic" panose="020B0600070205080204" pitchFamily="34" charset="-128"/>
                <a:cs typeface="Times New Roman" panose="02020603050405020304" pitchFamily="18" charset="0"/>
              </a:rPr>
              <a:t>Robot Kinematics</a:t>
            </a:r>
            <a:endParaRPr lang="en-US"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ppt_y"/>
                                          </p:val>
                                        </p:tav>
                                        <p:tav tm="100000">
                                          <p:val>
                                            <p:strVal val="#ppt_y"/>
                                          </p:val>
                                        </p:tav>
                                      </p:tavLst>
                                    </p:anim>
                                  </p:childTnLst>
                                </p:cTn>
                              </p:par>
                              <p:par>
                                <p:cTn id="15" presetID="2" presetClass="entr" presetSubtype="8" fill="hold" nodeType="with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additive="base">
                                        <p:cTn id="17" dur="500" fill="hold"/>
                                        <p:tgtEl>
                                          <p:spTgt spid="2"/>
                                        </p:tgtEl>
                                        <p:attrNameLst>
                                          <p:attrName>ppt_x</p:attrName>
                                        </p:attrNameLst>
                                      </p:cBhvr>
                                      <p:tavLst>
                                        <p:tav tm="0">
                                          <p:val>
                                            <p:strVal val="0-#ppt_w/2"/>
                                          </p:val>
                                        </p:tav>
                                        <p:tav tm="100000">
                                          <p:val>
                                            <p:strVal val="#ppt_x"/>
                                          </p:val>
                                        </p:tav>
                                      </p:tavLst>
                                    </p:anim>
                                    <p:anim calcmode="lin" valueType="num">
                                      <p:cBhvr additive="base">
                                        <p:cTn id="1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8" fill="hold" nodeType="clickEffect">
                                  <p:stCondLst>
                                    <p:cond delay="0"/>
                                  </p:stCondLst>
                                  <p:childTnLst>
                                    <p:set>
                                      <p:cBhvr>
                                        <p:cTn id="22" dur="1" fill="hold">
                                          <p:stCondLst>
                                            <p:cond delay="0"/>
                                          </p:stCondLst>
                                        </p:cTn>
                                        <p:tgtEl>
                                          <p:spTgt spid="33793"/>
                                        </p:tgtEl>
                                        <p:attrNameLst>
                                          <p:attrName>style.visibility</p:attrName>
                                        </p:attrNameLst>
                                      </p:cBhvr>
                                      <p:to>
                                        <p:strVal val="visible"/>
                                      </p:to>
                                    </p:set>
                                    <p:anim calcmode="lin" valueType="num">
                                      <p:cBhvr additive="base">
                                        <p:cTn id="23" dur="500" fill="hold"/>
                                        <p:tgtEl>
                                          <p:spTgt spid="33793"/>
                                        </p:tgtEl>
                                        <p:attrNameLst>
                                          <p:attrName>ppt_x</p:attrName>
                                        </p:attrNameLst>
                                      </p:cBhvr>
                                      <p:tavLst>
                                        <p:tav tm="0">
                                          <p:val>
                                            <p:strVal val="0-#ppt_w/2"/>
                                          </p:val>
                                        </p:tav>
                                        <p:tav tm="100000">
                                          <p:val>
                                            <p:strVal val="#ppt_x"/>
                                          </p:val>
                                        </p:tav>
                                      </p:tavLst>
                                    </p:anim>
                                    <p:anim calcmode="lin" valueType="num">
                                      <p:cBhvr additive="base">
                                        <p:cTn id="24" dur="500" fill="hold"/>
                                        <p:tgtEl>
                                          <p:spTgt spid="33793"/>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8" fill="hold"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anim calcmode="lin" valueType="num">
                                      <p:cBhvr additive="base">
                                        <p:cTn id="29" dur="500" fill="hold"/>
                                        <p:tgtEl>
                                          <p:spTgt spid="3">
                                            <p:txEl>
                                              <p:pRg st="5" end="5"/>
                                            </p:txEl>
                                          </p:spTgt>
                                        </p:tgtEl>
                                        <p:attrNameLst>
                                          <p:attrName>ppt_x</p:attrName>
                                        </p:attrNameLst>
                                      </p:cBhvr>
                                      <p:tavLst>
                                        <p:tav tm="0">
                                          <p:val>
                                            <p:strVal val="0-#ppt_w/2"/>
                                          </p:val>
                                        </p:tav>
                                        <p:tav tm="100000">
                                          <p:val>
                                            <p:strVal val="#ppt_x"/>
                                          </p:val>
                                        </p:tav>
                                      </p:tavLst>
                                    </p:anim>
                                    <p:anim calcmode="lin" valueType="num">
                                      <p:cBhvr additive="base">
                                        <p:cTn id="30" dur="500" fill="hold"/>
                                        <p:tgtEl>
                                          <p:spTgt spid="3">
                                            <p:txEl>
                                              <p:pRg st="5" end="5"/>
                                            </p:txEl>
                                          </p:spTgt>
                                        </p:tgtEl>
                                        <p:attrNameLst>
                                          <p:attrName>ppt_y</p:attrName>
                                        </p:attrNameLst>
                                      </p:cBhvr>
                                      <p:tavLst>
                                        <p:tav tm="0">
                                          <p:val>
                                            <p:strVal val="#ppt_y"/>
                                          </p:val>
                                        </p:tav>
                                        <p:tav tm="100000">
                                          <p:val>
                                            <p:strVal val="#ppt_y"/>
                                          </p:val>
                                        </p:tav>
                                      </p:tavLst>
                                    </p:anim>
                                  </p:childTnLst>
                                </p:cTn>
                              </p:par>
                              <p:par>
                                <p:cTn id="31" presetID="2" presetClass="entr" presetSubtype="8" fill="hold" nodeType="with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 calcmode="lin" valueType="num">
                                      <p:cBhvr additive="base">
                                        <p:cTn id="33" dur="500" fill="hold"/>
                                        <p:tgtEl>
                                          <p:spTgt spid="3">
                                            <p:txEl>
                                              <p:pRg st="6" end="6"/>
                                            </p:txEl>
                                          </p:spTgt>
                                        </p:tgtEl>
                                        <p:attrNameLst>
                                          <p:attrName>ppt_x</p:attrName>
                                        </p:attrNameLst>
                                      </p:cBhvr>
                                      <p:tavLst>
                                        <p:tav tm="0">
                                          <p:val>
                                            <p:strVal val="0-#ppt_w/2"/>
                                          </p:val>
                                        </p:tav>
                                        <p:tav tm="100000">
                                          <p:val>
                                            <p:strVal val="#ppt_x"/>
                                          </p:val>
                                        </p:tav>
                                      </p:tavLst>
                                    </p:anim>
                                    <p:anim calcmode="lin" valueType="num">
                                      <p:cBhvr additive="base">
                                        <p:cTn id="34" dur="500" fill="hold"/>
                                        <p:tgtEl>
                                          <p:spTgt spid="3">
                                            <p:txEl>
                                              <p:pRg st="6" end="6"/>
                                            </p:txEl>
                                          </p:spTgt>
                                        </p:tgtEl>
                                        <p:attrNameLst>
                                          <p:attrName>ppt_y</p:attrName>
                                        </p:attrNameLst>
                                      </p:cBhvr>
                                      <p:tavLst>
                                        <p:tav tm="0">
                                          <p:val>
                                            <p:strVal val="#ppt_y"/>
                                          </p:val>
                                        </p:tav>
                                        <p:tav tm="100000">
                                          <p:val>
                                            <p:strVal val="#ppt_y"/>
                                          </p:val>
                                        </p:tav>
                                      </p:tavLst>
                                    </p:anim>
                                  </p:childTnLst>
                                </p:cTn>
                              </p:par>
                              <p:par>
                                <p:cTn id="35" presetID="2" presetClass="entr" presetSubtype="8" fill="hold" nodeType="with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 calcmode="lin" valueType="num">
                                      <p:cBhvr additive="base">
                                        <p:cTn id="37" dur="500" fill="hold"/>
                                        <p:tgtEl>
                                          <p:spTgt spid="3">
                                            <p:txEl>
                                              <p:pRg st="7" end="7"/>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3">
                                            <p:txEl>
                                              <p:pRg st="7" end="7"/>
                                            </p:txEl>
                                          </p:spTgt>
                                        </p:tgtEl>
                                        <p:attrNameLst>
                                          <p:attrName>ppt_y</p:attrName>
                                        </p:attrNameLst>
                                      </p:cBhvr>
                                      <p:tavLst>
                                        <p:tav tm="0">
                                          <p:val>
                                            <p:strVal val="#ppt_y"/>
                                          </p:val>
                                        </p:tav>
                                        <p:tav tm="100000">
                                          <p:val>
                                            <p:strVal val="#ppt_y"/>
                                          </p:val>
                                        </p:tav>
                                      </p:tavLst>
                                    </p:anim>
                                  </p:childTnLst>
                                </p:cTn>
                              </p:par>
                              <p:par>
                                <p:cTn id="39" presetID="2" presetClass="entr" presetSubtype="8" fill="hold" nodeType="withEffect">
                                  <p:stCondLst>
                                    <p:cond delay="0"/>
                                  </p:stCondLst>
                                  <p:childTnLst>
                                    <p:set>
                                      <p:cBhvr>
                                        <p:cTn id="40" dur="1" fill="hold">
                                          <p:stCondLst>
                                            <p:cond delay="0"/>
                                          </p:stCondLst>
                                        </p:cTn>
                                        <p:tgtEl>
                                          <p:spTgt spid="26"/>
                                        </p:tgtEl>
                                        <p:attrNameLst>
                                          <p:attrName>style.visibility</p:attrName>
                                        </p:attrNameLst>
                                      </p:cBhvr>
                                      <p:to>
                                        <p:strVal val="visible"/>
                                      </p:to>
                                    </p:set>
                                    <p:anim calcmode="lin" valueType="num">
                                      <p:cBhvr additive="base">
                                        <p:cTn id="41" dur="500" fill="hold"/>
                                        <p:tgtEl>
                                          <p:spTgt spid="26"/>
                                        </p:tgtEl>
                                        <p:attrNameLst>
                                          <p:attrName>ppt_x</p:attrName>
                                        </p:attrNameLst>
                                      </p:cBhvr>
                                      <p:tavLst>
                                        <p:tav tm="0">
                                          <p:val>
                                            <p:strVal val="0-#ppt_w/2"/>
                                          </p:val>
                                        </p:tav>
                                        <p:tav tm="100000">
                                          <p:val>
                                            <p:strVal val="#ppt_x"/>
                                          </p:val>
                                        </p:tav>
                                      </p:tavLst>
                                    </p:anim>
                                    <p:anim calcmode="lin" valueType="num">
                                      <p:cBhvr additive="base">
                                        <p:cTn id="42" dur="500" fill="hold"/>
                                        <p:tgtEl>
                                          <p:spTgt spid="26"/>
                                        </p:tgtEl>
                                        <p:attrNameLst>
                                          <p:attrName>ppt_y</p:attrName>
                                        </p:attrNameLst>
                                      </p:cBhvr>
                                      <p:tavLst>
                                        <p:tav tm="0">
                                          <p:val>
                                            <p:strVal val="#ppt_y"/>
                                          </p:val>
                                        </p:tav>
                                        <p:tav tm="100000">
                                          <p:val>
                                            <p:strVal val="#ppt_y"/>
                                          </p:val>
                                        </p:tav>
                                      </p:tavLst>
                                    </p:anim>
                                  </p:childTnLst>
                                </p:cTn>
                              </p:par>
                              <p:par>
                                <p:cTn id="43" presetID="2" presetClass="entr" presetSubtype="8" fill="hold" nodeType="withEffect">
                                  <p:stCondLst>
                                    <p:cond delay="0"/>
                                  </p:stCondLst>
                                  <p:childTnLst>
                                    <p:set>
                                      <p:cBhvr>
                                        <p:cTn id="44" dur="1" fill="hold">
                                          <p:stCondLst>
                                            <p:cond delay="0"/>
                                          </p:stCondLst>
                                        </p:cTn>
                                        <p:tgtEl>
                                          <p:spTgt spid="3">
                                            <p:txEl>
                                              <p:pRg st="7" end="7"/>
                                            </p:txEl>
                                          </p:spTgt>
                                        </p:tgtEl>
                                        <p:attrNameLst>
                                          <p:attrName>style.visibility</p:attrName>
                                        </p:attrNameLst>
                                      </p:cBhvr>
                                      <p:to>
                                        <p:strVal val="visible"/>
                                      </p:to>
                                    </p:set>
                                    <p:anim calcmode="lin" valueType="num">
                                      <p:cBhvr additive="base">
                                        <p:cTn id="45" dur="500" fill="hold"/>
                                        <p:tgtEl>
                                          <p:spTgt spid="3">
                                            <p:txEl>
                                              <p:pRg st="7" end="7"/>
                                            </p:txEl>
                                          </p:spTgt>
                                        </p:tgtEl>
                                        <p:attrNameLst>
                                          <p:attrName>ppt_x</p:attrName>
                                        </p:attrNameLst>
                                      </p:cBhvr>
                                      <p:tavLst>
                                        <p:tav tm="0">
                                          <p:val>
                                            <p:strVal val="0-#ppt_w/2"/>
                                          </p:val>
                                        </p:tav>
                                        <p:tav tm="100000">
                                          <p:val>
                                            <p:strVal val="#ppt_x"/>
                                          </p:val>
                                        </p:tav>
                                      </p:tavLst>
                                    </p:anim>
                                    <p:anim calcmode="lin" valueType="num">
                                      <p:cBhvr additive="base">
                                        <p:cTn id="46" dur="500" fill="hold"/>
                                        <p:tgtEl>
                                          <p:spTgt spid="3">
                                            <p:txEl>
                                              <p:pRg st="7" end="7"/>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algn="just"/>
            <a:r>
              <a:rPr lang="en-US" sz="2000" dirty="0" smtClean="0"/>
              <a:t>While, forth vector with w = 1 represents location of the origin of frame relative to the reference frame unlike unit vectors, length of vector P in important, so we use scale factor  w = 1.</a:t>
            </a:r>
            <a:endParaRPr lang="en-US" sz="2000" dirty="0" smtClean="0"/>
          </a:p>
          <a:p>
            <a:pPr algn="just"/>
            <a:endParaRPr lang="en-US" sz="2000" dirty="0" smtClean="0"/>
          </a:p>
          <a:p>
            <a:pPr algn="just">
              <a:buNone/>
            </a:pPr>
            <a:r>
              <a:rPr lang="en-US" sz="2000" dirty="0" smtClean="0"/>
              <a:t>Example 2:</a:t>
            </a:r>
            <a:endParaRPr lang="en-US" sz="2000" dirty="0" smtClean="0"/>
          </a:p>
          <a:p>
            <a:pPr algn="just"/>
            <a:endParaRPr lang="en-US" sz="2000" dirty="0"/>
          </a:p>
        </p:txBody>
      </p:sp>
      <p:sp>
        <p:nvSpPr>
          <p:cNvPr id="12" name="TextBox 11"/>
          <p:cNvSpPr txBox="1"/>
          <p:nvPr/>
        </p:nvSpPr>
        <p:spPr>
          <a:xfrm>
            <a:off x="838200" y="3352800"/>
            <a:ext cx="5233998" cy="1631216"/>
          </a:xfrm>
          <a:prstGeom prst="rect">
            <a:avLst/>
          </a:prstGeom>
          <a:noFill/>
        </p:spPr>
        <p:txBody>
          <a:bodyPr wrap="square" rtlCol="0">
            <a:spAutoFit/>
          </a:bodyPr>
          <a:lstStyle/>
          <a:p>
            <a:pPr algn="just"/>
            <a:r>
              <a:rPr lang="en-US" sz="2000" dirty="0" smtClean="0"/>
              <a:t>The frame is located at 3,5,7 units, with its n-axis is parallel to x axis, its o axis at 45º relative to y axis, it’s a- axis at 45º relative to z- axis.</a:t>
            </a:r>
            <a:endParaRPr lang="en-US" sz="2000" dirty="0" smtClean="0"/>
          </a:p>
          <a:p>
            <a:pPr marL="514350" indent="-514350" algn="just"/>
            <a:endParaRPr lang="en-US" sz="2000" dirty="0" smtClean="0"/>
          </a:p>
        </p:txBody>
      </p:sp>
      <p:grpSp>
        <p:nvGrpSpPr>
          <p:cNvPr id="2" name="Group 15"/>
          <p:cNvGrpSpPr/>
          <p:nvPr/>
        </p:nvGrpSpPr>
        <p:grpSpPr>
          <a:xfrm>
            <a:off x="6072198" y="3048000"/>
            <a:ext cx="2928958" cy="2324100"/>
            <a:chOff x="6096000" y="3048000"/>
            <a:chExt cx="2695575" cy="2324100"/>
          </a:xfrm>
        </p:grpSpPr>
        <p:grpSp>
          <p:nvGrpSpPr>
            <p:cNvPr id="4" name="Group 3"/>
            <p:cNvGrpSpPr/>
            <p:nvPr/>
          </p:nvGrpSpPr>
          <p:grpSpPr>
            <a:xfrm>
              <a:off x="6096000" y="3048000"/>
              <a:ext cx="2695575" cy="2324100"/>
              <a:chOff x="2133600" y="304800"/>
              <a:chExt cx="4905375" cy="5143500"/>
            </a:xfrm>
          </p:grpSpPr>
          <p:grpSp>
            <p:nvGrpSpPr>
              <p:cNvPr id="5" name="Group 17"/>
              <p:cNvGrpSpPr/>
              <p:nvPr/>
            </p:nvGrpSpPr>
            <p:grpSpPr>
              <a:xfrm>
                <a:off x="2133600" y="304800"/>
                <a:ext cx="4905375" cy="5143500"/>
                <a:chOff x="2133600" y="304800"/>
                <a:chExt cx="4905375" cy="5143500"/>
              </a:xfrm>
            </p:grpSpPr>
            <p:grpSp>
              <p:nvGrpSpPr>
                <p:cNvPr id="7" name="Group 16"/>
                <p:cNvGrpSpPr/>
                <p:nvPr/>
              </p:nvGrpSpPr>
              <p:grpSpPr>
                <a:xfrm>
                  <a:off x="2133600" y="304800"/>
                  <a:ext cx="4905375" cy="5143500"/>
                  <a:chOff x="2133600" y="304800"/>
                  <a:chExt cx="4905375" cy="5143500"/>
                </a:xfrm>
              </p:grpSpPr>
              <p:pic>
                <p:nvPicPr>
                  <p:cNvPr id="9" name="Picture 3" descr="C:\Users\Student21\Desktop\Picture23.png"/>
                  <p:cNvPicPr>
                    <a:picLocks noChangeAspect="1" noChangeArrowheads="1"/>
                  </p:cNvPicPr>
                  <p:nvPr/>
                </p:nvPicPr>
                <p:blipFill>
                  <a:blip r:embed="rId1" cstate="print"/>
                  <a:srcRect/>
                  <a:stretch>
                    <a:fillRect/>
                  </a:stretch>
                </p:blipFill>
                <p:spPr bwMode="auto">
                  <a:xfrm>
                    <a:off x="2133600" y="304800"/>
                    <a:ext cx="4905375" cy="5143500"/>
                  </a:xfrm>
                  <a:prstGeom prst="rect">
                    <a:avLst/>
                  </a:prstGeom>
                  <a:noFill/>
                  <a:effectLst>
                    <a:outerShdw blurRad="50800" dist="50800" dir="5400000" algn="ctr" rotWithShape="0">
                      <a:srgbClr val="000000">
                        <a:alpha val="0"/>
                      </a:srgbClr>
                    </a:outerShdw>
                  </a:effectLst>
                </p:spPr>
              </p:pic>
              <p:sp>
                <p:nvSpPr>
                  <p:cNvPr id="10" name="Arc 9"/>
                  <p:cNvSpPr/>
                  <p:nvPr/>
                </p:nvSpPr>
                <p:spPr bwMode="auto">
                  <a:xfrm rot="402134">
                    <a:off x="5613095" y="2016684"/>
                    <a:ext cx="661009" cy="904021"/>
                  </a:xfrm>
                  <a:prstGeom prst="arc">
                    <a:avLst>
                      <a:gd name="adj1" fmla="val 16200000"/>
                      <a:gd name="adj2" fmla="val 21295015"/>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0" lang="en-US" sz="1800" b="0" i="0" u="none" strike="noStrike" cap="none" normalizeH="0" baseline="0" smtClean="0">
                      <a:ln>
                        <a:noFill/>
                      </a:ln>
                      <a:solidFill>
                        <a:schemeClr val="tx1"/>
                      </a:solidFill>
                      <a:effectLst/>
                      <a:latin typeface="Arial" panose="020B0604020202020204" pitchFamily="34" charset="0"/>
                    </a:endParaRPr>
                  </a:p>
                </p:txBody>
              </p:sp>
            </p:grpSp>
            <p:cxnSp>
              <p:nvCxnSpPr>
                <p:cNvPr id="8" name="Straight Arrow Connector 7"/>
                <p:cNvCxnSpPr/>
                <p:nvPr/>
              </p:nvCxnSpPr>
              <p:spPr bwMode="auto">
                <a:xfrm rot="10800000">
                  <a:off x="4953000" y="1371600"/>
                  <a:ext cx="76200" cy="1588"/>
                </a:xfrm>
                <a:prstGeom prst="straightConnector1">
                  <a:avLst/>
                </a:prstGeom>
                <a:solidFill>
                  <a:schemeClr val="accent1"/>
                </a:solidFill>
                <a:ln w="9525" cap="flat" cmpd="sng" algn="ctr">
                  <a:solidFill>
                    <a:schemeClr val="tx1"/>
                  </a:solidFill>
                  <a:prstDash val="solid"/>
                  <a:round/>
                  <a:headEnd type="none" w="med" len="med"/>
                  <a:tailEnd type="arrow"/>
                </a:ln>
                <a:effectLst/>
              </p:spPr>
            </p:cxnSp>
          </p:grpSp>
          <p:cxnSp>
            <p:nvCxnSpPr>
              <p:cNvPr id="6" name="Straight Arrow Connector 5"/>
              <p:cNvCxnSpPr>
                <a:stCxn id="10" idx="0"/>
              </p:cNvCxnSpPr>
              <p:nvPr/>
            </p:nvCxnSpPr>
            <p:spPr bwMode="auto">
              <a:xfrm rot="10800000">
                <a:off x="5943600" y="1981201"/>
                <a:ext cx="52754" cy="38573"/>
              </a:xfrm>
              <a:prstGeom prst="straightConnector1">
                <a:avLst/>
              </a:prstGeom>
              <a:solidFill>
                <a:schemeClr val="accent1"/>
              </a:solidFill>
              <a:ln w="9525" cap="flat" cmpd="sng" algn="ctr">
                <a:solidFill>
                  <a:schemeClr val="tx1"/>
                </a:solidFill>
                <a:prstDash val="solid"/>
                <a:round/>
                <a:headEnd type="none" w="med" len="med"/>
                <a:tailEnd type="arrow"/>
              </a:ln>
              <a:effectLst/>
            </p:spPr>
          </p:cxnSp>
        </p:grpSp>
        <p:sp>
          <p:nvSpPr>
            <p:cNvPr id="14" name="TextBox 13"/>
            <p:cNvSpPr txBox="1"/>
            <p:nvPr/>
          </p:nvSpPr>
          <p:spPr>
            <a:xfrm>
              <a:off x="8305800" y="3810000"/>
              <a:ext cx="410690" cy="276999"/>
            </a:xfrm>
            <a:prstGeom prst="rect">
              <a:avLst/>
            </a:prstGeom>
            <a:noFill/>
          </p:spPr>
          <p:txBody>
            <a:bodyPr wrap="none" rtlCol="0">
              <a:spAutoFit/>
            </a:bodyPr>
            <a:lstStyle/>
            <a:p>
              <a:pPr marL="514350" indent="-514350" algn="just"/>
              <a:r>
                <a:rPr lang="en-US" sz="1200" dirty="0" smtClean="0"/>
                <a:t>45º</a:t>
              </a:r>
              <a:endParaRPr lang="en-US" sz="1200" dirty="0" smtClean="0"/>
            </a:p>
          </p:txBody>
        </p:sp>
        <p:sp>
          <p:nvSpPr>
            <p:cNvPr id="15" name="TextBox 14"/>
            <p:cNvSpPr txBox="1"/>
            <p:nvPr/>
          </p:nvSpPr>
          <p:spPr>
            <a:xfrm>
              <a:off x="7543800" y="3276600"/>
              <a:ext cx="410690" cy="276999"/>
            </a:xfrm>
            <a:prstGeom prst="rect">
              <a:avLst/>
            </a:prstGeom>
            <a:noFill/>
          </p:spPr>
          <p:txBody>
            <a:bodyPr wrap="none" rtlCol="0">
              <a:spAutoFit/>
            </a:bodyPr>
            <a:lstStyle/>
            <a:p>
              <a:pPr marL="514350" indent="-514350" algn="just"/>
              <a:r>
                <a:rPr lang="en-US" sz="1200" dirty="0" smtClean="0"/>
                <a:t>45º</a:t>
              </a:r>
              <a:endParaRPr lang="en-US" sz="1200" dirty="0" smtClean="0"/>
            </a:p>
          </p:txBody>
        </p:sp>
      </p:grpSp>
      <p:sp>
        <p:nvSpPr>
          <p:cNvPr id="34818" name="Rectangle 2"/>
          <p:cNvSpPr>
            <a:spLocks noChangeArrowheads="1"/>
          </p:cNvSpPr>
          <p:nvPr/>
        </p:nvSpPr>
        <p:spPr bwMode="auto">
          <a:xfrm>
            <a:off x="0" y="0"/>
            <a:ext cx="9144000" cy="457200"/>
          </a:xfrm>
          <a:prstGeom prst="rect">
            <a:avLst/>
          </a:prstGeom>
          <a:noFill/>
          <a:ln w="9525">
            <a:noFill/>
            <a:miter lim="800000"/>
          </a:ln>
          <a:effectLst/>
        </p:spPr>
        <p:txBody>
          <a:bodyPr vert="horz" wrap="none" lIns="91440" tIns="45720" rIns="91440" bIns="45720" numCol="1" anchor="ctr" anchorCtr="0" compatLnSpc="1">
            <a:spAutoFit/>
          </a:bodyPr>
          <a:lstStyle/>
          <a:p>
            <a:endParaRPr lang="en-US"/>
          </a:p>
        </p:txBody>
      </p:sp>
      <p:pic>
        <p:nvPicPr>
          <p:cNvPr id="34817" name="Picture 1"/>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2133599" y="4495800"/>
            <a:ext cx="2683835" cy="990600"/>
          </a:xfrm>
          <a:prstGeom prst="rect">
            <a:avLst/>
          </a:prstGeom>
          <a:noFill/>
        </p:spPr>
      </p:pic>
      <p:sp>
        <p:nvSpPr>
          <p:cNvPr id="34819" name="Rectangle 3"/>
          <p:cNvSpPr>
            <a:spLocks noChangeArrowheads="1"/>
          </p:cNvSpPr>
          <p:nvPr/>
        </p:nvSpPr>
        <p:spPr bwMode="auto">
          <a:xfrm>
            <a:off x="0" y="1276350"/>
            <a:ext cx="9144000" cy="457200"/>
          </a:xfrm>
          <a:prstGeom prst="rect">
            <a:avLst/>
          </a:prstGeom>
          <a:noFill/>
          <a:ln w="9525">
            <a:noFill/>
            <a:miter lim="800000"/>
          </a:ln>
          <a:effectLst/>
        </p:spPr>
        <p:txBody>
          <a:bodyPr vert="horz" wrap="none" lIns="91440" tIns="45720" rIns="91440" bIns="45720" numCol="1" anchor="ctr"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endParaRPr kumimoji="0" lang="en-US"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endParaRPr>
          </a:p>
        </p:txBody>
      </p:sp>
      <p:sp>
        <p:nvSpPr>
          <p:cNvPr id="18" name="Title 1"/>
          <p:cNvSpPr>
            <a:spLocks noGrp="1"/>
          </p:cNvSpPr>
          <p:nvPr>
            <p:ph type="title"/>
          </p:nvPr>
        </p:nvSpPr>
        <p:spPr>
          <a:xfrm>
            <a:off x="457200" y="274638"/>
            <a:ext cx="8229600" cy="725470"/>
          </a:xfrm>
        </p:spPr>
        <p:txBody>
          <a:bodyPr>
            <a:normAutofit fontScale="90000"/>
          </a:bodyPr>
          <a:lstStyle/>
          <a:p>
            <a:r>
              <a:rPr lang="en-IN" dirty="0" smtClean="0">
                <a:latin typeface="Times New Roman" panose="02020603050405020304" pitchFamily="18" charset="0"/>
                <a:ea typeface="MS PGothic" panose="020B0600070205080204" pitchFamily="34" charset="-128"/>
                <a:cs typeface="Times New Roman" panose="02020603050405020304" pitchFamily="18" charset="0"/>
              </a:rPr>
              <a:t>Robot Kinematics</a:t>
            </a:r>
            <a:endParaRPr lang="en-US"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fill="hold"/>
                                        <p:tgtEl>
                                          <p:spTgt spid="12"/>
                                        </p:tgtEl>
                                        <p:attrNameLst>
                                          <p:attrName>ppt_x</p:attrName>
                                        </p:attrNameLst>
                                      </p:cBhvr>
                                      <p:tavLst>
                                        <p:tav tm="0">
                                          <p:val>
                                            <p:strVal val="0-#ppt_w/2"/>
                                          </p:val>
                                        </p:tav>
                                        <p:tav tm="100000">
                                          <p:val>
                                            <p:strVal val="#ppt_x"/>
                                          </p:val>
                                        </p:tav>
                                      </p:tavLst>
                                    </p:anim>
                                    <p:anim calcmode="lin" valueType="num">
                                      <p:cBhvr additive="base">
                                        <p:cTn id="20" dur="500" fill="hold"/>
                                        <p:tgtEl>
                                          <p:spTgt spid="12"/>
                                        </p:tgtEl>
                                        <p:attrNameLst>
                                          <p:attrName>ppt_y</p:attrName>
                                        </p:attrNameLst>
                                      </p:cBhvr>
                                      <p:tavLst>
                                        <p:tav tm="0">
                                          <p:val>
                                            <p:strVal val="#ppt_y"/>
                                          </p:val>
                                        </p:tav>
                                        <p:tav tm="100000">
                                          <p:val>
                                            <p:strVal val="#ppt_y"/>
                                          </p:val>
                                        </p:tav>
                                      </p:tavLst>
                                    </p:anim>
                                  </p:childTnLst>
                                </p:cTn>
                              </p:par>
                              <p:par>
                                <p:cTn id="21" presetID="2" presetClass="entr" presetSubtype="8" fill="hold" nodeType="withEffect">
                                  <p:stCondLst>
                                    <p:cond delay="0"/>
                                  </p:stCondLst>
                                  <p:childTnLst>
                                    <p:set>
                                      <p:cBhvr>
                                        <p:cTn id="22" dur="1" fill="hold">
                                          <p:stCondLst>
                                            <p:cond delay="0"/>
                                          </p:stCondLst>
                                        </p:cTn>
                                        <p:tgtEl>
                                          <p:spTgt spid="2"/>
                                        </p:tgtEl>
                                        <p:attrNameLst>
                                          <p:attrName>style.visibility</p:attrName>
                                        </p:attrNameLst>
                                      </p:cBhvr>
                                      <p:to>
                                        <p:strVal val="visible"/>
                                      </p:to>
                                    </p:set>
                                    <p:anim calcmode="lin" valueType="num">
                                      <p:cBhvr additive="base">
                                        <p:cTn id="23" dur="500" fill="hold"/>
                                        <p:tgtEl>
                                          <p:spTgt spid="2"/>
                                        </p:tgtEl>
                                        <p:attrNameLst>
                                          <p:attrName>ppt_x</p:attrName>
                                        </p:attrNameLst>
                                      </p:cBhvr>
                                      <p:tavLst>
                                        <p:tav tm="0">
                                          <p:val>
                                            <p:strVal val="0-#ppt_w/2"/>
                                          </p:val>
                                        </p:tav>
                                        <p:tav tm="100000">
                                          <p:val>
                                            <p:strVal val="#ppt_x"/>
                                          </p:val>
                                        </p:tav>
                                      </p:tavLst>
                                    </p:anim>
                                    <p:anim calcmode="lin" valueType="num">
                                      <p:cBhvr additive="base">
                                        <p:cTn id="24"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8" fill="hold" nodeType="clickEffect">
                                  <p:stCondLst>
                                    <p:cond delay="0"/>
                                  </p:stCondLst>
                                  <p:childTnLst>
                                    <p:set>
                                      <p:cBhvr>
                                        <p:cTn id="28" dur="1" fill="hold">
                                          <p:stCondLst>
                                            <p:cond delay="0"/>
                                          </p:stCondLst>
                                        </p:cTn>
                                        <p:tgtEl>
                                          <p:spTgt spid="34817"/>
                                        </p:tgtEl>
                                        <p:attrNameLst>
                                          <p:attrName>style.visibility</p:attrName>
                                        </p:attrNameLst>
                                      </p:cBhvr>
                                      <p:to>
                                        <p:strVal val="visible"/>
                                      </p:to>
                                    </p:set>
                                    <p:anim calcmode="lin" valueType="num">
                                      <p:cBhvr additive="base">
                                        <p:cTn id="29" dur="500" fill="hold"/>
                                        <p:tgtEl>
                                          <p:spTgt spid="34817"/>
                                        </p:tgtEl>
                                        <p:attrNameLst>
                                          <p:attrName>ppt_x</p:attrName>
                                        </p:attrNameLst>
                                      </p:cBhvr>
                                      <p:tavLst>
                                        <p:tav tm="0">
                                          <p:val>
                                            <p:strVal val="0-#ppt_w/2"/>
                                          </p:val>
                                        </p:tav>
                                        <p:tav tm="100000">
                                          <p:val>
                                            <p:strVal val="#ppt_x"/>
                                          </p:val>
                                        </p:tav>
                                      </p:tavLst>
                                    </p:anim>
                                    <p:anim calcmode="lin" valueType="num">
                                      <p:cBhvr additive="base">
                                        <p:cTn id="30" dur="500" fill="hold"/>
                                        <p:tgtEl>
                                          <p:spTgt spid="3481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524000"/>
            <a:ext cx="8229600" cy="4525963"/>
          </a:xfrm>
        </p:spPr>
        <p:txBody>
          <a:bodyPr/>
          <a:lstStyle/>
          <a:p>
            <a:pPr>
              <a:buNone/>
            </a:pPr>
            <a:r>
              <a:rPr lang="en-US" sz="2000" b="1" dirty="0" smtClean="0"/>
              <a:t>REPRESENTATION OF A RIGID BODY:  </a:t>
            </a:r>
            <a:endParaRPr lang="en-US" sz="2000" dirty="0" smtClean="0"/>
          </a:p>
          <a:p>
            <a:pPr lvl="0"/>
            <a:r>
              <a:rPr lang="en-US" sz="2000" dirty="0" smtClean="0"/>
              <a:t>An object can be represented in space by attaching a frame to it and representing the frame in space.</a:t>
            </a:r>
            <a:endParaRPr lang="en-US" sz="2000" dirty="0" smtClean="0"/>
          </a:p>
          <a:p>
            <a:pPr lvl="0"/>
            <a:endParaRPr lang="en-US" sz="2000" dirty="0" smtClean="0"/>
          </a:p>
          <a:p>
            <a:pPr lvl="0"/>
            <a:endParaRPr lang="en-US" sz="2000" dirty="0" smtClean="0"/>
          </a:p>
          <a:p>
            <a:pPr lvl="0"/>
            <a:endParaRPr lang="en-US" sz="2000" dirty="0" smtClean="0"/>
          </a:p>
          <a:p>
            <a:pPr lvl="0"/>
            <a:endParaRPr lang="en-US" sz="2000" dirty="0" smtClean="0"/>
          </a:p>
          <a:p>
            <a:pPr lvl="0"/>
            <a:endParaRPr lang="en-US" sz="2000" dirty="0" smtClean="0"/>
          </a:p>
          <a:p>
            <a:pPr lvl="0">
              <a:buNone/>
            </a:pPr>
            <a:endParaRPr lang="en-US" sz="2000" dirty="0" smtClean="0"/>
          </a:p>
          <a:p>
            <a:pPr lvl="0"/>
            <a:r>
              <a:rPr lang="en-US" sz="2000" dirty="0" smtClean="0"/>
              <a:t>A point in space has 3 d.o.f. (T</a:t>
            </a:r>
            <a:r>
              <a:rPr lang="en-US" sz="1600" dirty="0" smtClean="0"/>
              <a:t>x</a:t>
            </a:r>
            <a:r>
              <a:rPr lang="en-US" sz="2000" dirty="0" smtClean="0"/>
              <a:t>, T</a:t>
            </a:r>
            <a:r>
              <a:rPr lang="en-US" sz="1600" dirty="0" smtClean="0"/>
              <a:t>y</a:t>
            </a:r>
            <a:r>
              <a:rPr lang="en-US" sz="2000" dirty="0" smtClean="0"/>
              <a:t>, T</a:t>
            </a:r>
            <a:r>
              <a:rPr lang="en-US" sz="1600" dirty="0" smtClean="0"/>
              <a:t>z</a:t>
            </a:r>
            <a:r>
              <a:rPr lang="en-US" sz="2000" dirty="0" smtClean="0"/>
              <a:t>) </a:t>
            </a:r>
            <a:endParaRPr lang="en-US" sz="2000" dirty="0" smtClean="0"/>
          </a:p>
          <a:p>
            <a:pPr lvl="0"/>
            <a:r>
              <a:rPr lang="en-US" sz="2000" dirty="0" smtClean="0"/>
              <a:t>A Rigid Body in space has 6 d.o.f. (T</a:t>
            </a:r>
            <a:r>
              <a:rPr lang="en-US" sz="1600" dirty="0" smtClean="0"/>
              <a:t>x</a:t>
            </a:r>
            <a:r>
              <a:rPr lang="en-US" sz="2000" dirty="0" smtClean="0"/>
              <a:t>, T</a:t>
            </a:r>
            <a:r>
              <a:rPr lang="en-US" sz="1600" dirty="0" smtClean="0"/>
              <a:t>y</a:t>
            </a:r>
            <a:r>
              <a:rPr lang="en-US" sz="2000" dirty="0" smtClean="0"/>
              <a:t>, T</a:t>
            </a:r>
            <a:r>
              <a:rPr lang="en-US" sz="1600" dirty="0" smtClean="0"/>
              <a:t>z</a:t>
            </a:r>
            <a:r>
              <a:rPr lang="en-US" sz="2000" dirty="0" smtClean="0"/>
              <a:t>, R</a:t>
            </a:r>
            <a:r>
              <a:rPr lang="en-US" sz="1600" dirty="0" smtClean="0"/>
              <a:t>x</a:t>
            </a:r>
            <a:r>
              <a:rPr lang="en-US" sz="2000" dirty="0" smtClean="0"/>
              <a:t>, R</a:t>
            </a:r>
            <a:r>
              <a:rPr lang="en-US" sz="1600" dirty="0" smtClean="0"/>
              <a:t>y</a:t>
            </a:r>
            <a:r>
              <a:rPr lang="en-US" sz="2000" dirty="0" smtClean="0"/>
              <a:t>, R</a:t>
            </a:r>
            <a:r>
              <a:rPr lang="en-US" sz="1600" dirty="0" smtClean="0"/>
              <a:t>z</a:t>
            </a:r>
            <a:r>
              <a:rPr lang="en-US" sz="2000" dirty="0" smtClean="0"/>
              <a:t>)</a:t>
            </a:r>
            <a:endParaRPr lang="en-US" sz="2000" dirty="0" smtClean="0"/>
          </a:p>
          <a:p>
            <a:pPr lvl="0"/>
            <a:endParaRPr lang="en-US" sz="2000" dirty="0" smtClean="0"/>
          </a:p>
          <a:p>
            <a:pPr lvl="0">
              <a:buNone/>
            </a:pPr>
            <a:endParaRPr lang="en-US" sz="2000" dirty="0" smtClean="0"/>
          </a:p>
          <a:p>
            <a:pPr>
              <a:buNone/>
            </a:pPr>
            <a:endParaRPr lang="en-US" sz="2000" dirty="0" smtClean="0"/>
          </a:p>
          <a:p>
            <a:pPr lvl="0"/>
            <a:endParaRPr lang="en-US" sz="2000" dirty="0" smtClean="0"/>
          </a:p>
          <a:p>
            <a:endParaRPr lang="en-US" sz="2000" dirty="0"/>
          </a:p>
        </p:txBody>
      </p:sp>
      <p:grpSp>
        <p:nvGrpSpPr>
          <p:cNvPr id="2" name="Group 3"/>
          <p:cNvGrpSpPr/>
          <p:nvPr/>
        </p:nvGrpSpPr>
        <p:grpSpPr>
          <a:xfrm>
            <a:off x="6248400" y="2438400"/>
            <a:ext cx="2570052" cy="2438401"/>
            <a:chOff x="1828800" y="838200"/>
            <a:chExt cx="4475052" cy="3659783"/>
          </a:xfrm>
        </p:grpSpPr>
        <p:grpSp>
          <p:nvGrpSpPr>
            <p:cNvPr id="4" name="Group 32"/>
            <p:cNvGrpSpPr/>
            <p:nvPr/>
          </p:nvGrpSpPr>
          <p:grpSpPr>
            <a:xfrm>
              <a:off x="1828800" y="838200"/>
              <a:ext cx="4475052" cy="3659783"/>
              <a:chOff x="1600200" y="914400"/>
              <a:chExt cx="4475052" cy="3659783"/>
            </a:xfrm>
          </p:grpSpPr>
          <p:grpSp>
            <p:nvGrpSpPr>
              <p:cNvPr id="5" name="Group 28"/>
              <p:cNvGrpSpPr/>
              <p:nvPr/>
            </p:nvGrpSpPr>
            <p:grpSpPr>
              <a:xfrm>
                <a:off x="1600200" y="914400"/>
                <a:ext cx="4475052" cy="3659783"/>
                <a:chOff x="1600200" y="1219994"/>
                <a:chExt cx="4475052" cy="3659783"/>
              </a:xfrm>
            </p:grpSpPr>
            <p:sp>
              <p:nvSpPr>
                <p:cNvPr id="9" name="TextBox 8"/>
                <p:cNvSpPr txBox="1"/>
                <p:nvPr/>
              </p:nvSpPr>
              <p:spPr>
                <a:xfrm>
                  <a:off x="4267200" y="1981200"/>
                  <a:ext cx="284052" cy="307777"/>
                </a:xfrm>
                <a:prstGeom prst="rect">
                  <a:avLst/>
                </a:prstGeom>
                <a:noFill/>
              </p:spPr>
              <p:txBody>
                <a:bodyPr wrap="none" rtlCol="0">
                  <a:spAutoFit/>
                </a:bodyPr>
                <a:lstStyle/>
                <a:p>
                  <a:pPr marL="514350" indent="-514350" algn="just"/>
                  <a:r>
                    <a:rPr lang="en-US" sz="1400" dirty="0" smtClean="0"/>
                    <a:t>a</a:t>
                  </a:r>
                  <a:endParaRPr lang="en-US" sz="1400" dirty="0" smtClean="0"/>
                </a:p>
              </p:txBody>
            </p:sp>
            <p:grpSp>
              <p:nvGrpSpPr>
                <p:cNvPr id="7" name="Group 27"/>
                <p:cNvGrpSpPr/>
                <p:nvPr/>
              </p:nvGrpSpPr>
              <p:grpSpPr>
                <a:xfrm>
                  <a:off x="1600200" y="1219994"/>
                  <a:ext cx="4475052" cy="3659783"/>
                  <a:chOff x="1600200" y="1219994"/>
                  <a:chExt cx="4475052" cy="3659783"/>
                </a:xfrm>
              </p:grpSpPr>
              <p:pic>
                <p:nvPicPr>
                  <p:cNvPr id="11" name="Picture 2" descr="C:\Users\Student21\Pictures\Untitled.png"/>
                  <p:cNvPicPr>
                    <a:picLocks noChangeAspect="1" noChangeArrowheads="1"/>
                  </p:cNvPicPr>
                  <p:nvPr/>
                </p:nvPicPr>
                <p:blipFill>
                  <a:blip r:embed="rId1" cstate="print"/>
                  <a:srcRect l="37929" t="10898" r="48231" b="79294"/>
                  <a:stretch>
                    <a:fillRect/>
                  </a:stretch>
                </p:blipFill>
                <p:spPr bwMode="auto">
                  <a:xfrm>
                    <a:off x="4724400" y="2133600"/>
                    <a:ext cx="1066800" cy="685800"/>
                  </a:xfrm>
                  <a:prstGeom prst="rect">
                    <a:avLst/>
                  </a:prstGeom>
                  <a:noFill/>
                </p:spPr>
              </p:pic>
              <p:cxnSp>
                <p:nvCxnSpPr>
                  <p:cNvPr id="12" name="Straight Arrow Connector 11"/>
                  <p:cNvCxnSpPr/>
                  <p:nvPr/>
                </p:nvCxnSpPr>
                <p:spPr bwMode="auto">
                  <a:xfrm rot="5400000" flipH="1" flipV="1">
                    <a:off x="2590800" y="2438400"/>
                    <a:ext cx="2438400" cy="1588"/>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13" name="Straight Arrow Connector 7"/>
                  <p:cNvCxnSpPr/>
                  <p:nvPr/>
                </p:nvCxnSpPr>
                <p:spPr bwMode="auto">
                  <a:xfrm rot="10800000" flipV="1">
                    <a:off x="1905000" y="3657600"/>
                    <a:ext cx="1905000" cy="99060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14" name="Straight Arrow Connector 13"/>
                  <p:cNvCxnSpPr/>
                  <p:nvPr/>
                </p:nvCxnSpPr>
                <p:spPr bwMode="auto">
                  <a:xfrm>
                    <a:off x="3810000" y="3657600"/>
                    <a:ext cx="1905000" cy="83820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15" name="Straight Connector 14"/>
                  <p:cNvCxnSpPr/>
                  <p:nvPr/>
                </p:nvCxnSpPr>
                <p:spPr bwMode="auto">
                  <a:xfrm flipV="1">
                    <a:off x="3810000" y="2590800"/>
                    <a:ext cx="1295400" cy="106680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6" name="Straight Arrow Connector 15"/>
                  <p:cNvCxnSpPr/>
                  <p:nvPr/>
                </p:nvCxnSpPr>
                <p:spPr bwMode="auto">
                  <a:xfrm rot="10800000">
                    <a:off x="4419600" y="1981200"/>
                    <a:ext cx="533400" cy="38100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17" name="TextBox 16"/>
                  <p:cNvSpPr txBox="1"/>
                  <p:nvPr/>
                </p:nvSpPr>
                <p:spPr>
                  <a:xfrm>
                    <a:off x="3429000" y="1295400"/>
                    <a:ext cx="293670" cy="307777"/>
                  </a:xfrm>
                  <a:prstGeom prst="rect">
                    <a:avLst/>
                  </a:prstGeom>
                  <a:noFill/>
                </p:spPr>
                <p:txBody>
                  <a:bodyPr wrap="none" rtlCol="0">
                    <a:spAutoFit/>
                  </a:bodyPr>
                  <a:lstStyle/>
                  <a:p>
                    <a:pPr marL="514350" indent="-514350" algn="just"/>
                    <a:r>
                      <a:rPr lang="en-US" sz="1400" dirty="0" smtClean="0"/>
                      <a:t>Z</a:t>
                    </a:r>
                    <a:endParaRPr lang="en-US" sz="1400" dirty="0" smtClean="0"/>
                  </a:p>
                </p:txBody>
              </p:sp>
              <p:sp>
                <p:nvSpPr>
                  <p:cNvPr id="18" name="TextBox 17"/>
                  <p:cNvSpPr txBox="1"/>
                  <p:nvPr/>
                </p:nvSpPr>
                <p:spPr>
                  <a:xfrm>
                    <a:off x="5715000" y="4343400"/>
                    <a:ext cx="304892" cy="307777"/>
                  </a:xfrm>
                  <a:prstGeom prst="rect">
                    <a:avLst/>
                  </a:prstGeom>
                  <a:noFill/>
                </p:spPr>
                <p:txBody>
                  <a:bodyPr wrap="none" rtlCol="0">
                    <a:spAutoFit/>
                  </a:bodyPr>
                  <a:lstStyle/>
                  <a:p>
                    <a:pPr marL="514350" indent="-514350" algn="just"/>
                    <a:r>
                      <a:rPr lang="en-US" sz="1400" dirty="0" smtClean="0"/>
                      <a:t>Y</a:t>
                    </a:r>
                    <a:endParaRPr lang="en-US" sz="1400" dirty="0" smtClean="0"/>
                  </a:p>
                </p:txBody>
              </p:sp>
              <p:sp>
                <p:nvSpPr>
                  <p:cNvPr id="19" name="TextBox 18"/>
                  <p:cNvSpPr txBox="1"/>
                  <p:nvPr/>
                </p:nvSpPr>
                <p:spPr>
                  <a:xfrm>
                    <a:off x="1600200" y="4572000"/>
                    <a:ext cx="304892" cy="307777"/>
                  </a:xfrm>
                  <a:prstGeom prst="rect">
                    <a:avLst/>
                  </a:prstGeom>
                  <a:noFill/>
                </p:spPr>
                <p:txBody>
                  <a:bodyPr wrap="none" rtlCol="0">
                    <a:spAutoFit/>
                  </a:bodyPr>
                  <a:lstStyle/>
                  <a:p>
                    <a:pPr marL="514350" indent="-514350" algn="just"/>
                    <a:r>
                      <a:rPr lang="en-US" sz="1400" dirty="0" smtClean="0"/>
                      <a:t>X</a:t>
                    </a:r>
                    <a:endParaRPr lang="en-US" sz="1400" dirty="0" smtClean="0"/>
                  </a:p>
                </p:txBody>
              </p:sp>
              <p:sp>
                <p:nvSpPr>
                  <p:cNvPr id="20" name="TextBox 19"/>
                  <p:cNvSpPr txBox="1"/>
                  <p:nvPr/>
                </p:nvSpPr>
                <p:spPr>
                  <a:xfrm>
                    <a:off x="4121153" y="2883530"/>
                    <a:ext cx="304891" cy="307776"/>
                  </a:xfrm>
                  <a:prstGeom prst="rect">
                    <a:avLst/>
                  </a:prstGeom>
                  <a:noFill/>
                </p:spPr>
                <p:txBody>
                  <a:bodyPr wrap="none" rtlCol="0">
                    <a:spAutoFit/>
                  </a:bodyPr>
                  <a:lstStyle/>
                  <a:p>
                    <a:pPr marL="514350" indent="-514350" algn="just"/>
                    <a:r>
                      <a:rPr lang="en-US" sz="1400" dirty="0" smtClean="0"/>
                      <a:t>P</a:t>
                    </a:r>
                    <a:endParaRPr lang="en-US" sz="1400" dirty="0" smtClean="0"/>
                  </a:p>
                </p:txBody>
              </p:sp>
              <p:sp>
                <p:nvSpPr>
                  <p:cNvPr id="21" name="TextBox 20"/>
                  <p:cNvSpPr txBox="1"/>
                  <p:nvPr/>
                </p:nvSpPr>
                <p:spPr>
                  <a:xfrm>
                    <a:off x="5257800" y="2667794"/>
                    <a:ext cx="284052" cy="307777"/>
                  </a:xfrm>
                  <a:prstGeom prst="rect">
                    <a:avLst/>
                  </a:prstGeom>
                  <a:noFill/>
                </p:spPr>
                <p:txBody>
                  <a:bodyPr wrap="none" rtlCol="0">
                    <a:spAutoFit/>
                  </a:bodyPr>
                  <a:lstStyle/>
                  <a:p>
                    <a:pPr marL="514350" indent="-514350" algn="just"/>
                    <a:r>
                      <a:rPr lang="en-US" sz="1400" dirty="0" smtClean="0"/>
                      <a:t>n</a:t>
                    </a:r>
                    <a:endParaRPr lang="en-US" sz="1400" dirty="0" smtClean="0"/>
                  </a:p>
                </p:txBody>
              </p:sp>
              <p:sp>
                <p:nvSpPr>
                  <p:cNvPr id="22" name="TextBox 21"/>
                  <p:cNvSpPr txBox="1"/>
                  <p:nvPr/>
                </p:nvSpPr>
                <p:spPr>
                  <a:xfrm>
                    <a:off x="5791200" y="2058194"/>
                    <a:ext cx="284052" cy="307777"/>
                  </a:xfrm>
                  <a:prstGeom prst="rect">
                    <a:avLst/>
                  </a:prstGeom>
                  <a:noFill/>
                </p:spPr>
                <p:txBody>
                  <a:bodyPr wrap="none" rtlCol="0">
                    <a:spAutoFit/>
                  </a:bodyPr>
                  <a:lstStyle/>
                  <a:p>
                    <a:pPr marL="514350" indent="-514350" algn="just"/>
                    <a:r>
                      <a:rPr lang="en-US" sz="1400" dirty="0" smtClean="0"/>
                      <a:t>o</a:t>
                    </a:r>
                    <a:endParaRPr lang="en-US" sz="1400" dirty="0" smtClean="0"/>
                  </a:p>
                </p:txBody>
              </p:sp>
            </p:grpSp>
          </p:grpSp>
          <p:cxnSp>
            <p:nvCxnSpPr>
              <p:cNvPr id="8" name="Straight Arrow Connector 7"/>
              <p:cNvCxnSpPr/>
              <p:nvPr/>
            </p:nvCxnSpPr>
            <p:spPr bwMode="auto">
              <a:xfrm rot="5400000">
                <a:off x="5105400" y="2362200"/>
                <a:ext cx="304800" cy="15240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grpSp>
        <p:cxnSp>
          <p:nvCxnSpPr>
            <p:cNvPr id="6" name="Straight Arrow Connector 5"/>
            <p:cNvCxnSpPr>
              <a:endCxn id="22" idx="0"/>
            </p:cNvCxnSpPr>
            <p:nvPr/>
          </p:nvCxnSpPr>
          <p:spPr bwMode="auto">
            <a:xfrm flipV="1">
              <a:off x="5791200" y="1676400"/>
              <a:ext cx="370626" cy="227908"/>
            </a:xfrm>
            <a:prstGeom prst="straightConnector1">
              <a:avLst/>
            </a:prstGeom>
            <a:solidFill>
              <a:schemeClr val="accent1"/>
            </a:solidFill>
            <a:ln w="9525" cap="flat" cmpd="sng" algn="ctr">
              <a:solidFill>
                <a:schemeClr val="tx1"/>
              </a:solidFill>
              <a:prstDash val="solid"/>
              <a:round/>
              <a:headEnd type="none" w="med" len="med"/>
              <a:tailEnd type="arrow"/>
            </a:ln>
            <a:effectLst/>
          </p:spPr>
        </p:cxnSp>
      </p:grpSp>
      <p:pic>
        <p:nvPicPr>
          <p:cNvPr id="23" name="Picture 1"/>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3124200" y="3843184"/>
            <a:ext cx="2057400" cy="895964"/>
          </a:xfrm>
          <a:prstGeom prst="rect">
            <a:avLst/>
          </a:prstGeom>
          <a:noFill/>
        </p:spPr>
      </p:pic>
      <p:sp>
        <p:nvSpPr>
          <p:cNvPr id="24" name="TextBox 23"/>
          <p:cNvSpPr txBox="1"/>
          <p:nvPr/>
        </p:nvSpPr>
        <p:spPr>
          <a:xfrm>
            <a:off x="0" y="2514600"/>
            <a:ext cx="6172200" cy="1538883"/>
          </a:xfrm>
          <a:prstGeom prst="rect">
            <a:avLst/>
          </a:prstGeom>
          <a:noFill/>
        </p:spPr>
        <p:txBody>
          <a:bodyPr wrap="square" rtlCol="0">
            <a:spAutoFit/>
          </a:bodyPr>
          <a:lstStyle/>
          <a:p>
            <a:pPr lvl="1" algn="just">
              <a:buFont typeface="Arial" panose="020B0604020202020204" pitchFamily="34" charset="0"/>
              <a:buChar char="•"/>
            </a:pPr>
            <a:r>
              <a:rPr lang="en-US" sz="2000" dirty="0" smtClean="0"/>
              <a:t>    A frame in space can be represented by a 	matrix, where the origin of frame, as well as  	3 vectors representing the orientation 	relative to the reference frame</a:t>
            </a:r>
            <a:endParaRPr lang="en-US" sz="2000" dirty="0" smtClean="0"/>
          </a:p>
          <a:p>
            <a:pPr marL="514350" indent="-514350" algn="just"/>
            <a:endParaRPr lang="en-US" sz="1400" dirty="0" smtClean="0"/>
          </a:p>
        </p:txBody>
      </p:sp>
      <p:sp>
        <p:nvSpPr>
          <p:cNvPr id="25" name="Title 1"/>
          <p:cNvSpPr>
            <a:spLocks noGrp="1"/>
          </p:cNvSpPr>
          <p:nvPr>
            <p:ph type="title"/>
          </p:nvPr>
        </p:nvSpPr>
        <p:spPr>
          <a:xfrm>
            <a:off x="457200" y="274638"/>
            <a:ext cx="8229600" cy="725470"/>
          </a:xfrm>
        </p:spPr>
        <p:txBody>
          <a:bodyPr>
            <a:normAutofit fontScale="90000"/>
          </a:bodyPr>
          <a:lstStyle/>
          <a:p>
            <a:r>
              <a:rPr lang="en-IN" dirty="0" smtClean="0">
                <a:latin typeface="Times New Roman" panose="02020603050405020304" pitchFamily="18" charset="0"/>
                <a:ea typeface="MS PGothic" panose="020B0600070205080204" pitchFamily="34" charset="-128"/>
                <a:cs typeface="Times New Roman" panose="02020603050405020304" pitchFamily="18" charset="0"/>
              </a:rPr>
              <a:t>Robot Kinematics</a:t>
            </a:r>
            <a:endParaRPr lang="en-US"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24">
                                            <p:txEl>
                                              <p:pRg st="0" end="0"/>
                                            </p:txEl>
                                          </p:spTgt>
                                        </p:tgtEl>
                                        <p:attrNameLst>
                                          <p:attrName>style.visibility</p:attrName>
                                        </p:attrNameLst>
                                      </p:cBhvr>
                                      <p:to>
                                        <p:strVal val="visible"/>
                                      </p:to>
                                    </p:set>
                                    <p:anim calcmode="lin" valueType="num">
                                      <p:cBhvr additive="base">
                                        <p:cTn id="19" dur="500" fill="hold"/>
                                        <p:tgtEl>
                                          <p:spTgt spid="24">
                                            <p:txEl>
                                              <p:pRg st="0" end="0"/>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24">
                                            <p:txEl>
                                              <p:pRg st="0" end="0"/>
                                            </p:txEl>
                                          </p:spTgt>
                                        </p:tgtEl>
                                        <p:attrNameLst>
                                          <p:attrName>ppt_y</p:attrName>
                                        </p:attrNameLst>
                                      </p:cBhvr>
                                      <p:tavLst>
                                        <p:tav tm="0">
                                          <p:val>
                                            <p:strVal val="#ppt_y"/>
                                          </p:val>
                                        </p:tav>
                                        <p:tav tm="100000">
                                          <p:val>
                                            <p:strVal val="#ppt_y"/>
                                          </p:val>
                                        </p:tav>
                                      </p:tavLst>
                                    </p:anim>
                                  </p:childTnLst>
                                </p:cTn>
                              </p:par>
                              <p:par>
                                <p:cTn id="21" presetID="2" presetClass="entr" presetSubtype="8" fill="hold" nodeType="withEffect">
                                  <p:stCondLst>
                                    <p:cond delay="0"/>
                                  </p:stCondLst>
                                  <p:childTnLst>
                                    <p:set>
                                      <p:cBhvr>
                                        <p:cTn id="22" dur="1" fill="hold">
                                          <p:stCondLst>
                                            <p:cond delay="0"/>
                                          </p:stCondLst>
                                        </p:cTn>
                                        <p:tgtEl>
                                          <p:spTgt spid="2"/>
                                        </p:tgtEl>
                                        <p:attrNameLst>
                                          <p:attrName>style.visibility</p:attrName>
                                        </p:attrNameLst>
                                      </p:cBhvr>
                                      <p:to>
                                        <p:strVal val="visible"/>
                                      </p:to>
                                    </p:set>
                                    <p:anim calcmode="lin" valueType="num">
                                      <p:cBhvr additive="base">
                                        <p:cTn id="23" dur="500" fill="hold"/>
                                        <p:tgtEl>
                                          <p:spTgt spid="2"/>
                                        </p:tgtEl>
                                        <p:attrNameLst>
                                          <p:attrName>ppt_x</p:attrName>
                                        </p:attrNameLst>
                                      </p:cBhvr>
                                      <p:tavLst>
                                        <p:tav tm="0">
                                          <p:val>
                                            <p:strVal val="0-#ppt_w/2"/>
                                          </p:val>
                                        </p:tav>
                                        <p:tav tm="100000">
                                          <p:val>
                                            <p:strVal val="#ppt_x"/>
                                          </p:val>
                                        </p:tav>
                                      </p:tavLst>
                                    </p:anim>
                                    <p:anim calcmode="lin" valueType="num">
                                      <p:cBhvr additive="base">
                                        <p:cTn id="24"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8" fill="hold" nodeType="clickEffect">
                                  <p:stCondLst>
                                    <p:cond delay="0"/>
                                  </p:stCondLst>
                                  <p:childTnLst>
                                    <p:set>
                                      <p:cBhvr>
                                        <p:cTn id="28" dur="1" fill="hold">
                                          <p:stCondLst>
                                            <p:cond delay="0"/>
                                          </p:stCondLst>
                                        </p:cTn>
                                        <p:tgtEl>
                                          <p:spTgt spid="23"/>
                                        </p:tgtEl>
                                        <p:attrNameLst>
                                          <p:attrName>style.visibility</p:attrName>
                                        </p:attrNameLst>
                                      </p:cBhvr>
                                      <p:to>
                                        <p:strVal val="visible"/>
                                      </p:to>
                                    </p:set>
                                    <p:anim calcmode="lin" valueType="num">
                                      <p:cBhvr additive="base">
                                        <p:cTn id="29" dur="500" fill="hold"/>
                                        <p:tgtEl>
                                          <p:spTgt spid="23"/>
                                        </p:tgtEl>
                                        <p:attrNameLst>
                                          <p:attrName>ppt_x</p:attrName>
                                        </p:attrNameLst>
                                      </p:cBhvr>
                                      <p:tavLst>
                                        <p:tav tm="0">
                                          <p:val>
                                            <p:strVal val="0-#ppt_w/2"/>
                                          </p:val>
                                        </p:tav>
                                        <p:tav tm="100000">
                                          <p:val>
                                            <p:strVal val="#ppt_x"/>
                                          </p:val>
                                        </p:tav>
                                      </p:tavLst>
                                    </p:anim>
                                    <p:anim calcmode="lin" valueType="num">
                                      <p:cBhvr additive="base">
                                        <p:cTn id="30" dur="500" fill="hold"/>
                                        <p:tgtEl>
                                          <p:spTgt spid="23"/>
                                        </p:tgtEl>
                                        <p:attrNameLst>
                                          <p:attrName>ppt_y</p:attrName>
                                        </p:attrNameLst>
                                      </p:cBhvr>
                                      <p:tavLst>
                                        <p:tav tm="0">
                                          <p:val>
                                            <p:strVal val="#ppt_y"/>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8" fill="hold"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 calcmode="lin" valueType="num">
                                      <p:cBhvr additive="base">
                                        <p:cTn id="35" dur="500" fill="hold"/>
                                        <p:tgtEl>
                                          <p:spTgt spid="3">
                                            <p:txEl>
                                              <p:pRg st="8" end="8"/>
                                            </p:txEl>
                                          </p:spTgt>
                                        </p:tgtEl>
                                        <p:attrNameLst>
                                          <p:attrName>ppt_x</p:attrName>
                                        </p:attrNameLst>
                                      </p:cBhvr>
                                      <p:tavLst>
                                        <p:tav tm="0">
                                          <p:val>
                                            <p:strVal val="0-#ppt_w/2"/>
                                          </p:val>
                                        </p:tav>
                                        <p:tav tm="100000">
                                          <p:val>
                                            <p:strVal val="#ppt_x"/>
                                          </p:val>
                                        </p:tav>
                                      </p:tavLst>
                                    </p:anim>
                                    <p:anim calcmode="lin" valueType="num">
                                      <p:cBhvr additive="base">
                                        <p:cTn id="36" dur="500" fill="hold"/>
                                        <p:tgtEl>
                                          <p:spTgt spid="3">
                                            <p:txEl>
                                              <p:pRg st="8" end="8"/>
                                            </p:txEl>
                                          </p:spTgt>
                                        </p:tgtEl>
                                        <p:attrNameLst>
                                          <p:attrName>ppt_y</p:attrName>
                                        </p:attrNameLst>
                                      </p:cBhvr>
                                      <p:tavLst>
                                        <p:tav tm="0">
                                          <p:val>
                                            <p:strVal val="#ppt_y"/>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nodeType="clickEffect">
                                  <p:stCondLst>
                                    <p:cond delay="0"/>
                                  </p:stCondLst>
                                  <p:childTnLst>
                                    <p:set>
                                      <p:cBhvr>
                                        <p:cTn id="40" dur="1" fill="hold">
                                          <p:stCondLst>
                                            <p:cond delay="0"/>
                                          </p:stCondLst>
                                        </p:cTn>
                                        <p:tgtEl>
                                          <p:spTgt spid="3">
                                            <p:txEl>
                                              <p:pRg st="9" end="9"/>
                                            </p:txEl>
                                          </p:spTgt>
                                        </p:tgtEl>
                                        <p:attrNameLst>
                                          <p:attrName>style.visibility</p:attrName>
                                        </p:attrNameLst>
                                      </p:cBhvr>
                                      <p:to>
                                        <p:strVal val="visible"/>
                                      </p:to>
                                    </p:set>
                                    <p:anim calcmode="lin" valueType="num">
                                      <p:cBhvr additive="base">
                                        <p:cTn id="41" dur="500" fill="hold"/>
                                        <p:tgtEl>
                                          <p:spTgt spid="3">
                                            <p:txEl>
                                              <p:pRg st="9" end="9"/>
                                            </p:txEl>
                                          </p:spTgt>
                                        </p:tgtEl>
                                        <p:attrNameLst>
                                          <p:attrName>ppt_x</p:attrName>
                                        </p:attrNameLst>
                                      </p:cBhvr>
                                      <p:tavLst>
                                        <p:tav tm="0">
                                          <p:val>
                                            <p:strVal val="0-#ppt_w/2"/>
                                          </p:val>
                                        </p:tav>
                                        <p:tav tm="100000">
                                          <p:val>
                                            <p:strVal val="#ppt_x"/>
                                          </p:val>
                                        </p:tav>
                                      </p:tavLst>
                                    </p:anim>
                                    <p:anim calcmode="lin" valueType="num">
                                      <p:cBhvr additive="base">
                                        <p:cTn id="42" dur="500" fill="hold"/>
                                        <p:tgtEl>
                                          <p:spTgt spid="3">
                                            <p:txEl>
                                              <p:pRg st="9" end="9"/>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524000"/>
            <a:ext cx="8229600" cy="4525963"/>
          </a:xfrm>
        </p:spPr>
        <p:txBody>
          <a:bodyPr/>
          <a:lstStyle/>
          <a:p>
            <a:pPr algn="just"/>
            <a:r>
              <a:rPr lang="en-US" sz="2000" dirty="0" smtClean="0"/>
              <a:t>However, in above matrix, 12 pieces of information are given for orientation, 3 for position. (This excludes the scale factors on the last row of the matrix because they do not add to this information).</a:t>
            </a:r>
            <a:endParaRPr lang="en-US" sz="2000" dirty="0" smtClean="0"/>
          </a:p>
          <a:p>
            <a:pPr algn="just"/>
            <a:r>
              <a:rPr lang="en-US" sz="2000" dirty="0" smtClean="0"/>
              <a:t>There must be some constraints present in this representation to reduce the information from 12 to 6 pieces i.e. 6 constraints.</a:t>
            </a:r>
            <a:endParaRPr lang="en-US" sz="2000" dirty="0" smtClean="0"/>
          </a:p>
          <a:p>
            <a:pPr algn="just">
              <a:buNone/>
            </a:pPr>
            <a:r>
              <a:rPr lang="en-US" sz="2000" b="1" dirty="0" smtClean="0"/>
              <a:t>These 6 Constraints are:</a:t>
            </a:r>
            <a:endParaRPr lang="en-US" sz="2000" b="1" dirty="0" smtClean="0"/>
          </a:p>
          <a:p>
            <a:pPr algn="just"/>
            <a:r>
              <a:rPr lang="en-US" sz="2000" dirty="0" smtClean="0"/>
              <a:t>3 unit vectors    , ō, ā  are mutually perpendicular, their dot product must be zero</a:t>
            </a:r>
            <a:endParaRPr lang="en-US" sz="2000" dirty="0" smtClean="0"/>
          </a:p>
          <a:p>
            <a:pPr algn="just">
              <a:buNone/>
            </a:pPr>
            <a:r>
              <a:rPr lang="en-US" sz="2000" dirty="0" smtClean="0"/>
              <a:t>		    • ō = 0,     • ā = 0, ā • ō = 0</a:t>
            </a:r>
            <a:endParaRPr lang="en-US" sz="2000" dirty="0" smtClean="0"/>
          </a:p>
          <a:p>
            <a:pPr lvl="0" algn="just"/>
            <a:r>
              <a:rPr lang="en-US" sz="2000" dirty="0" smtClean="0"/>
              <a:t>Each unit vectors length must be equal to unity, i.e. magnitude of the length of vector must be 1.</a:t>
            </a:r>
            <a:endParaRPr lang="en-US" sz="2000" dirty="0" smtClean="0"/>
          </a:p>
          <a:p>
            <a:pPr algn="just">
              <a:buNone/>
            </a:pPr>
            <a:r>
              <a:rPr lang="en-US" sz="2000" dirty="0" smtClean="0"/>
              <a:t>		I n l =1,   I o l = 1,   l a l = 1</a:t>
            </a:r>
            <a:endParaRPr lang="en-US" sz="2000" dirty="0" smtClean="0"/>
          </a:p>
          <a:p>
            <a:endParaRPr lang="en-US" sz="2000" dirty="0"/>
          </a:p>
        </p:txBody>
      </p:sp>
      <p:sp>
        <p:nvSpPr>
          <p:cNvPr id="36866" name="Rectangle 2"/>
          <p:cNvSpPr>
            <a:spLocks noChangeArrowheads="1"/>
          </p:cNvSpPr>
          <p:nvPr/>
        </p:nvSpPr>
        <p:spPr bwMode="auto">
          <a:xfrm>
            <a:off x="0" y="0"/>
            <a:ext cx="9144000" cy="457200"/>
          </a:xfrm>
          <a:prstGeom prst="rect">
            <a:avLst/>
          </a:prstGeom>
          <a:noFill/>
          <a:ln w="9525">
            <a:noFill/>
            <a:miter lim="800000"/>
          </a:ln>
          <a:effectLst/>
        </p:spPr>
        <p:txBody>
          <a:bodyPr vert="horz" wrap="none" lIns="91440" tIns="45720" rIns="91440" bIns="45720" numCol="1" anchor="ctr" anchorCtr="0" compatLnSpc="1">
            <a:spAutoFit/>
          </a:bodyPr>
          <a:lstStyle/>
          <a:p>
            <a:endParaRPr lang="en-US"/>
          </a:p>
        </p:txBody>
      </p:sp>
      <p:sp>
        <p:nvSpPr>
          <p:cNvPr id="36867" name="Rectangle 3"/>
          <p:cNvSpPr>
            <a:spLocks noChangeArrowheads="1"/>
          </p:cNvSpPr>
          <p:nvPr/>
        </p:nvSpPr>
        <p:spPr bwMode="auto">
          <a:xfrm>
            <a:off x="0" y="1228725"/>
            <a:ext cx="9144000" cy="457200"/>
          </a:xfrm>
          <a:prstGeom prst="rect">
            <a:avLst/>
          </a:prstGeom>
          <a:noFill/>
          <a:ln w="9525">
            <a:noFill/>
            <a:miter lim="800000"/>
          </a:ln>
          <a:effectLst/>
        </p:spPr>
        <p:txBody>
          <a:bodyPr vert="horz" wrap="none" lIns="91440" tIns="45720" rIns="91440" bIns="45720" numCol="1" anchor="ctr"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endParaRPr kumimoji="0" lang="en-US"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endParaRPr>
          </a:p>
        </p:txBody>
      </p:sp>
      <p:pic>
        <p:nvPicPr>
          <p:cNvPr id="7" name="Picture 6"/>
          <p:cNvPicPr>
            <a:picLocks noChangeAspect="1" noChangeArrowheads="1"/>
          </p:cNvPicPr>
          <p:nvPr/>
        </p:nvPicPr>
        <p:blipFill>
          <a:blip r:embed="rId1" cstate="print">
            <a:clrChange>
              <a:clrFrom>
                <a:srgbClr val="FFFFFF"/>
              </a:clrFrom>
              <a:clrTo>
                <a:srgbClr val="FFFFFF">
                  <a:alpha val="0"/>
                </a:srgbClr>
              </a:clrTo>
            </a:clrChange>
          </a:blip>
          <a:srcRect/>
          <a:stretch>
            <a:fillRect/>
          </a:stretch>
        </p:blipFill>
        <p:spPr bwMode="auto">
          <a:xfrm>
            <a:off x="2514600" y="3623896"/>
            <a:ext cx="200025" cy="338504"/>
          </a:xfrm>
          <a:prstGeom prst="rect">
            <a:avLst/>
          </a:prstGeom>
          <a:noFill/>
        </p:spPr>
      </p:pic>
      <p:pic>
        <p:nvPicPr>
          <p:cNvPr id="8" name="Picture 7"/>
          <p:cNvPicPr>
            <a:picLocks noChangeAspect="1" noChangeArrowheads="1"/>
          </p:cNvPicPr>
          <p:nvPr/>
        </p:nvPicPr>
        <p:blipFill>
          <a:blip r:embed="rId1" cstate="print">
            <a:clrChange>
              <a:clrFrom>
                <a:srgbClr val="FFFFFF"/>
              </a:clrFrom>
              <a:clrTo>
                <a:srgbClr val="FFFFFF">
                  <a:alpha val="0"/>
                </a:srgbClr>
              </a:clrTo>
            </a:clrChange>
          </a:blip>
          <a:srcRect/>
          <a:stretch>
            <a:fillRect/>
          </a:stretch>
        </p:blipFill>
        <p:spPr bwMode="auto">
          <a:xfrm>
            <a:off x="1524000" y="4286256"/>
            <a:ext cx="228600" cy="386862"/>
          </a:xfrm>
          <a:prstGeom prst="rect">
            <a:avLst/>
          </a:prstGeom>
          <a:noFill/>
        </p:spPr>
      </p:pic>
      <p:pic>
        <p:nvPicPr>
          <p:cNvPr id="9" name="Picture 8"/>
          <p:cNvPicPr>
            <a:picLocks noChangeAspect="1" noChangeArrowheads="1"/>
          </p:cNvPicPr>
          <p:nvPr/>
        </p:nvPicPr>
        <p:blipFill>
          <a:blip r:embed="rId1" cstate="print">
            <a:clrChange>
              <a:clrFrom>
                <a:srgbClr val="FFFFFF"/>
              </a:clrFrom>
              <a:clrTo>
                <a:srgbClr val="FFFFFF">
                  <a:alpha val="0"/>
                </a:srgbClr>
              </a:clrTo>
            </a:clrChange>
          </a:blip>
          <a:srcRect/>
          <a:stretch>
            <a:fillRect/>
          </a:stretch>
        </p:blipFill>
        <p:spPr bwMode="auto">
          <a:xfrm>
            <a:off x="2667000" y="4267200"/>
            <a:ext cx="228600" cy="386862"/>
          </a:xfrm>
          <a:prstGeom prst="rect">
            <a:avLst/>
          </a:prstGeom>
          <a:noFill/>
        </p:spPr>
      </p:pic>
      <p:sp>
        <p:nvSpPr>
          <p:cNvPr id="11" name="Title 1"/>
          <p:cNvSpPr>
            <a:spLocks noGrp="1"/>
          </p:cNvSpPr>
          <p:nvPr>
            <p:ph type="title"/>
          </p:nvPr>
        </p:nvSpPr>
        <p:spPr>
          <a:xfrm>
            <a:off x="457200" y="274638"/>
            <a:ext cx="8229600" cy="725470"/>
          </a:xfrm>
        </p:spPr>
        <p:txBody>
          <a:bodyPr>
            <a:normAutofit fontScale="90000"/>
          </a:bodyPr>
          <a:lstStyle/>
          <a:p>
            <a:r>
              <a:rPr lang="en-IN" dirty="0" smtClean="0">
                <a:latin typeface="Times New Roman" panose="02020603050405020304" pitchFamily="18" charset="0"/>
                <a:ea typeface="MS PGothic" panose="020B0600070205080204" pitchFamily="34" charset="-128"/>
                <a:cs typeface="Times New Roman" panose="02020603050405020304" pitchFamily="18" charset="0"/>
              </a:rPr>
              <a:t>Robot Kinematics</a:t>
            </a:r>
            <a:endParaRPr lang="en-US"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ppt_y"/>
                                          </p:val>
                                        </p:tav>
                                        <p:tav tm="100000">
                                          <p:val>
                                            <p:strVal val="#ppt_y"/>
                                          </p:val>
                                        </p:tav>
                                      </p:tavLst>
                                    </p:anim>
                                  </p:childTnLst>
                                </p:cTn>
                              </p:par>
                              <p:par>
                                <p:cTn id="33" presetID="2" presetClass="entr" presetSubtype="8" fill="hold" nodeType="withEffect">
                                  <p:stCondLst>
                                    <p:cond delay="0"/>
                                  </p:stCondLst>
                                  <p:childTnLst>
                                    <p:set>
                                      <p:cBhvr>
                                        <p:cTn id="34" dur="1" fill="hold">
                                          <p:stCondLst>
                                            <p:cond delay="0"/>
                                          </p:stCondLst>
                                        </p:cTn>
                                        <p:tgtEl>
                                          <p:spTgt spid="8"/>
                                        </p:tgtEl>
                                        <p:attrNameLst>
                                          <p:attrName>style.visibility</p:attrName>
                                        </p:attrNameLst>
                                      </p:cBhvr>
                                      <p:to>
                                        <p:strVal val="visible"/>
                                      </p:to>
                                    </p:set>
                                    <p:anim calcmode="lin" valueType="num">
                                      <p:cBhvr additive="base">
                                        <p:cTn id="35" dur="500" fill="hold"/>
                                        <p:tgtEl>
                                          <p:spTgt spid="8"/>
                                        </p:tgtEl>
                                        <p:attrNameLst>
                                          <p:attrName>ppt_x</p:attrName>
                                        </p:attrNameLst>
                                      </p:cBhvr>
                                      <p:tavLst>
                                        <p:tav tm="0">
                                          <p:val>
                                            <p:strVal val="0-#ppt_w/2"/>
                                          </p:val>
                                        </p:tav>
                                        <p:tav tm="100000">
                                          <p:val>
                                            <p:strVal val="#ppt_x"/>
                                          </p:val>
                                        </p:tav>
                                      </p:tavLst>
                                    </p:anim>
                                    <p:anim calcmode="lin" valueType="num">
                                      <p:cBhvr additive="base">
                                        <p:cTn id="36" dur="500" fill="hold"/>
                                        <p:tgtEl>
                                          <p:spTgt spid="8"/>
                                        </p:tgtEl>
                                        <p:attrNameLst>
                                          <p:attrName>ppt_y</p:attrName>
                                        </p:attrNameLst>
                                      </p:cBhvr>
                                      <p:tavLst>
                                        <p:tav tm="0">
                                          <p:val>
                                            <p:strVal val="#ppt_y"/>
                                          </p:val>
                                        </p:tav>
                                        <p:tav tm="100000">
                                          <p:val>
                                            <p:strVal val="#ppt_y"/>
                                          </p:val>
                                        </p:tav>
                                      </p:tavLst>
                                    </p:anim>
                                  </p:childTnLst>
                                </p:cTn>
                              </p:par>
                              <p:par>
                                <p:cTn id="37" presetID="2" presetClass="entr" presetSubtype="8" fill="hold" nodeType="withEffect">
                                  <p:stCondLst>
                                    <p:cond delay="0"/>
                                  </p:stCondLst>
                                  <p:childTnLst>
                                    <p:set>
                                      <p:cBhvr>
                                        <p:cTn id="38" dur="1" fill="hold">
                                          <p:stCondLst>
                                            <p:cond delay="0"/>
                                          </p:stCondLst>
                                        </p:cTn>
                                        <p:tgtEl>
                                          <p:spTgt spid="7"/>
                                        </p:tgtEl>
                                        <p:attrNameLst>
                                          <p:attrName>style.visibility</p:attrName>
                                        </p:attrNameLst>
                                      </p:cBhvr>
                                      <p:to>
                                        <p:strVal val="visible"/>
                                      </p:to>
                                    </p:set>
                                    <p:anim calcmode="lin" valueType="num">
                                      <p:cBhvr additive="base">
                                        <p:cTn id="39" dur="500" fill="hold"/>
                                        <p:tgtEl>
                                          <p:spTgt spid="7"/>
                                        </p:tgtEl>
                                        <p:attrNameLst>
                                          <p:attrName>ppt_x</p:attrName>
                                        </p:attrNameLst>
                                      </p:cBhvr>
                                      <p:tavLst>
                                        <p:tav tm="0">
                                          <p:val>
                                            <p:strVal val="0-#ppt_w/2"/>
                                          </p:val>
                                        </p:tav>
                                        <p:tav tm="100000">
                                          <p:val>
                                            <p:strVal val="#ppt_x"/>
                                          </p:val>
                                        </p:tav>
                                      </p:tavLst>
                                    </p:anim>
                                    <p:anim calcmode="lin" valueType="num">
                                      <p:cBhvr additive="base">
                                        <p:cTn id="40" dur="500" fill="hold"/>
                                        <p:tgtEl>
                                          <p:spTgt spid="7"/>
                                        </p:tgtEl>
                                        <p:attrNameLst>
                                          <p:attrName>ppt_y</p:attrName>
                                        </p:attrNameLst>
                                      </p:cBhvr>
                                      <p:tavLst>
                                        <p:tav tm="0">
                                          <p:val>
                                            <p:strVal val="#ppt_y"/>
                                          </p:val>
                                        </p:tav>
                                        <p:tav tm="100000">
                                          <p:val>
                                            <p:strVal val="#ppt_y"/>
                                          </p:val>
                                        </p:tav>
                                      </p:tavLst>
                                    </p:anim>
                                  </p:childTnLst>
                                </p:cTn>
                              </p:par>
                              <p:par>
                                <p:cTn id="41" presetID="2" presetClass="entr" presetSubtype="8" fill="hold" nodeType="withEffect">
                                  <p:stCondLst>
                                    <p:cond delay="0"/>
                                  </p:stCondLst>
                                  <p:childTnLst>
                                    <p:set>
                                      <p:cBhvr>
                                        <p:cTn id="42" dur="1" fill="hold">
                                          <p:stCondLst>
                                            <p:cond delay="0"/>
                                          </p:stCondLst>
                                        </p:cTn>
                                        <p:tgtEl>
                                          <p:spTgt spid="9"/>
                                        </p:tgtEl>
                                        <p:attrNameLst>
                                          <p:attrName>style.visibility</p:attrName>
                                        </p:attrNameLst>
                                      </p:cBhvr>
                                      <p:to>
                                        <p:strVal val="visible"/>
                                      </p:to>
                                    </p:set>
                                    <p:anim calcmode="lin" valueType="num">
                                      <p:cBhvr additive="base">
                                        <p:cTn id="43" dur="500" fill="hold"/>
                                        <p:tgtEl>
                                          <p:spTgt spid="9"/>
                                        </p:tgtEl>
                                        <p:attrNameLst>
                                          <p:attrName>ppt_x</p:attrName>
                                        </p:attrNameLst>
                                      </p:cBhvr>
                                      <p:tavLst>
                                        <p:tav tm="0">
                                          <p:val>
                                            <p:strVal val="0-#ppt_w/2"/>
                                          </p:val>
                                        </p:tav>
                                        <p:tav tm="100000">
                                          <p:val>
                                            <p:strVal val="#ppt_x"/>
                                          </p:val>
                                        </p:tav>
                                      </p:tavLst>
                                    </p:anim>
                                    <p:anim calcmode="lin" valueType="num">
                                      <p:cBhvr additive="base">
                                        <p:cTn id="44"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8" fill="hold" nodeType="clickEffect">
                                  <p:stCondLst>
                                    <p:cond delay="0"/>
                                  </p:stCondLst>
                                  <p:childTnLst>
                                    <p:set>
                                      <p:cBhvr>
                                        <p:cTn id="48" dur="1" fill="hold">
                                          <p:stCondLst>
                                            <p:cond delay="0"/>
                                          </p:stCondLst>
                                        </p:cTn>
                                        <p:tgtEl>
                                          <p:spTgt spid="3">
                                            <p:txEl>
                                              <p:pRg st="5" end="5"/>
                                            </p:txEl>
                                          </p:spTgt>
                                        </p:tgtEl>
                                        <p:attrNameLst>
                                          <p:attrName>style.visibility</p:attrName>
                                        </p:attrNameLst>
                                      </p:cBhvr>
                                      <p:to>
                                        <p:strVal val="visible"/>
                                      </p:to>
                                    </p:set>
                                    <p:anim calcmode="lin" valueType="num">
                                      <p:cBhvr additive="base">
                                        <p:cTn id="49" dur="500" fill="hold"/>
                                        <p:tgtEl>
                                          <p:spTgt spid="3">
                                            <p:txEl>
                                              <p:pRg st="5" end="5"/>
                                            </p:txEl>
                                          </p:spTgt>
                                        </p:tgtEl>
                                        <p:attrNameLst>
                                          <p:attrName>ppt_x</p:attrName>
                                        </p:attrNameLst>
                                      </p:cBhvr>
                                      <p:tavLst>
                                        <p:tav tm="0">
                                          <p:val>
                                            <p:strVal val="0-#ppt_w/2"/>
                                          </p:val>
                                        </p:tav>
                                        <p:tav tm="100000">
                                          <p:val>
                                            <p:strVal val="#ppt_x"/>
                                          </p:val>
                                        </p:tav>
                                      </p:tavLst>
                                    </p:anim>
                                    <p:anim calcmode="lin" valueType="num">
                                      <p:cBhvr additive="base">
                                        <p:cTn id="50" dur="500" fill="hold"/>
                                        <p:tgtEl>
                                          <p:spTgt spid="3">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8" fill="hold" nodeType="clickEffect">
                                  <p:stCondLst>
                                    <p:cond delay="0"/>
                                  </p:stCondLst>
                                  <p:childTnLst>
                                    <p:set>
                                      <p:cBhvr>
                                        <p:cTn id="54" dur="1" fill="hold">
                                          <p:stCondLst>
                                            <p:cond delay="0"/>
                                          </p:stCondLst>
                                        </p:cTn>
                                        <p:tgtEl>
                                          <p:spTgt spid="3">
                                            <p:txEl>
                                              <p:pRg st="6" end="6"/>
                                            </p:txEl>
                                          </p:spTgt>
                                        </p:tgtEl>
                                        <p:attrNameLst>
                                          <p:attrName>style.visibility</p:attrName>
                                        </p:attrNameLst>
                                      </p:cBhvr>
                                      <p:to>
                                        <p:strVal val="visible"/>
                                      </p:to>
                                    </p:set>
                                    <p:anim calcmode="lin" valueType="num">
                                      <p:cBhvr additive="base">
                                        <p:cTn id="55" dur="500" fill="hold"/>
                                        <p:tgtEl>
                                          <p:spTgt spid="3">
                                            <p:txEl>
                                              <p:pRg st="6" end="6"/>
                                            </p:txEl>
                                          </p:spTgt>
                                        </p:tgtEl>
                                        <p:attrNameLst>
                                          <p:attrName>ppt_x</p:attrName>
                                        </p:attrNameLst>
                                      </p:cBhvr>
                                      <p:tavLst>
                                        <p:tav tm="0">
                                          <p:val>
                                            <p:strVal val="0-#ppt_w/2"/>
                                          </p:val>
                                        </p:tav>
                                        <p:tav tm="100000">
                                          <p:val>
                                            <p:strVal val="#ppt_x"/>
                                          </p:val>
                                        </p:tav>
                                      </p:tavLst>
                                    </p:anim>
                                    <p:anim calcmode="lin" valueType="num">
                                      <p:cBhvr additive="base">
                                        <p:cTn id="56" dur="500" fill="hold"/>
                                        <p:tgtEl>
                                          <p:spTgt spid="3">
                                            <p:txEl>
                                              <p:pRg st="6" end="6"/>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a:buNone/>
            </a:pPr>
            <a:r>
              <a:rPr lang="en-US" sz="2000" dirty="0" smtClean="0"/>
              <a:t>Example 3:</a:t>
            </a:r>
            <a:endParaRPr lang="en-US" sz="2000" dirty="0" smtClean="0"/>
          </a:p>
          <a:p>
            <a:pPr>
              <a:buNone/>
            </a:pPr>
            <a:endParaRPr lang="en-US" sz="2000" dirty="0" smtClean="0"/>
          </a:p>
          <a:p>
            <a:pPr>
              <a:buNone/>
            </a:pPr>
            <a:r>
              <a:rPr lang="en-US" sz="2000" dirty="0" smtClean="0"/>
              <a:t>	For the following frame, find the values of missing elements and complete the matrix representation of the frame</a:t>
            </a:r>
            <a:endParaRPr lang="en-US" sz="2000" dirty="0" smtClean="0"/>
          </a:p>
          <a:p>
            <a:pPr>
              <a:buNone/>
            </a:pPr>
            <a:endParaRPr lang="en-US" sz="2000" dirty="0"/>
          </a:p>
        </p:txBody>
      </p:sp>
      <p:sp>
        <p:nvSpPr>
          <p:cNvPr id="38914" name="Rectangle 2"/>
          <p:cNvSpPr>
            <a:spLocks noChangeArrowheads="1"/>
          </p:cNvSpPr>
          <p:nvPr/>
        </p:nvSpPr>
        <p:spPr bwMode="auto">
          <a:xfrm>
            <a:off x="0" y="0"/>
            <a:ext cx="9144000" cy="457200"/>
          </a:xfrm>
          <a:prstGeom prst="rect">
            <a:avLst/>
          </a:prstGeom>
          <a:noFill/>
          <a:ln w="9525">
            <a:noFill/>
            <a:miter lim="800000"/>
          </a:ln>
          <a:effectLst/>
        </p:spPr>
        <p:txBody>
          <a:bodyPr vert="horz" wrap="none" lIns="91440" tIns="45720" rIns="91440" bIns="45720" numCol="1" anchor="ctr" anchorCtr="0" compatLnSpc="1">
            <a:spAutoFit/>
          </a:bodyPr>
          <a:lstStyle/>
          <a:p>
            <a:endParaRPr lang="en-US"/>
          </a:p>
        </p:txBody>
      </p:sp>
      <p:pic>
        <p:nvPicPr>
          <p:cNvPr id="38913" name="Picture 1"/>
          <p:cNvPicPr>
            <a:picLocks noChangeAspect="1" noChangeArrowheads="1"/>
          </p:cNvPicPr>
          <p:nvPr/>
        </p:nvPicPr>
        <p:blipFill>
          <a:blip r:embed="rId1" cstate="print">
            <a:clrChange>
              <a:clrFrom>
                <a:srgbClr val="FFFFFF"/>
              </a:clrFrom>
              <a:clrTo>
                <a:srgbClr val="FFFFFF">
                  <a:alpha val="0"/>
                </a:srgbClr>
              </a:clrTo>
            </a:clrChange>
          </a:blip>
          <a:srcRect/>
          <a:stretch>
            <a:fillRect/>
          </a:stretch>
        </p:blipFill>
        <p:spPr bwMode="auto">
          <a:xfrm>
            <a:off x="2971800" y="3505200"/>
            <a:ext cx="2743200" cy="1282148"/>
          </a:xfrm>
          <a:prstGeom prst="rect">
            <a:avLst/>
          </a:prstGeom>
          <a:noFill/>
        </p:spPr>
      </p:pic>
      <p:sp>
        <p:nvSpPr>
          <p:cNvPr id="38915" name="Rectangle 3"/>
          <p:cNvSpPr>
            <a:spLocks noChangeArrowheads="1"/>
          </p:cNvSpPr>
          <p:nvPr/>
        </p:nvSpPr>
        <p:spPr bwMode="auto">
          <a:xfrm>
            <a:off x="0" y="1276350"/>
            <a:ext cx="9144000" cy="457200"/>
          </a:xfrm>
          <a:prstGeom prst="rect">
            <a:avLst/>
          </a:prstGeom>
          <a:noFill/>
          <a:ln w="9525">
            <a:noFill/>
            <a:miter lim="800000"/>
          </a:ln>
          <a:effectLst/>
        </p:spPr>
        <p:txBody>
          <a:bodyPr vert="horz" wrap="none" lIns="91440" tIns="45720" rIns="91440" bIns="45720" numCol="1" anchor="ctr"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endParaRPr kumimoji="0" lang="en-US"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endParaRPr>
          </a:p>
        </p:txBody>
      </p:sp>
      <p:sp>
        <p:nvSpPr>
          <p:cNvPr id="7" name="Title 1"/>
          <p:cNvSpPr>
            <a:spLocks noGrp="1"/>
          </p:cNvSpPr>
          <p:nvPr>
            <p:ph type="title"/>
          </p:nvPr>
        </p:nvSpPr>
        <p:spPr>
          <a:xfrm>
            <a:off x="457200" y="274638"/>
            <a:ext cx="8229600" cy="725470"/>
          </a:xfrm>
        </p:spPr>
        <p:txBody>
          <a:bodyPr>
            <a:normAutofit fontScale="90000"/>
          </a:bodyPr>
          <a:lstStyle/>
          <a:p>
            <a:r>
              <a:rPr lang="en-IN" dirty="0" smtClean="0">
                <a:latin typeface="Times New Roman" panose="02020603050405020304" pitchFamily="18" charset="0"/>
                <a:ea typeface="MS PGothic" panose="020B0600070205080204" pitchFamily="34" charset="-128"/>
                <a:cs typeface="Times New Roman" panose="02020603050405020304" pitchFamily="18" charset="0"/>
              </a:rPr>
              <a:t>Robot Kinematics</a:t>
            </a:r>
            <a:endParaRPr lang="en-US"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38913"/>
                                        </p:tgtEl>
                                        <p:attrNameLst>
                                          <p:attrName>style.visibility</p:attrName>
                                        </p:attrNameLst>
                                      </p:cBhvr>
                                      <p:to>
                                        <p:strVal val="visible"/>
                                      </p:to>
                                    </p:set>
                                    <p:anim calcmode="lin" valueType="num">
                                      <p:cBhvr additive="base">
                                        <p:cTn id="19" dur="500" fill="hold"/>
                                        <p:tgtEl>
                                          <p:spTgt spid="38913"/>
                                        </p:tgtEl>
                                        <p:attrNameLst>
                                          <p:attrName>ppt_x</p:attrName>
                                        </p:attrNameLst>
                                      </p:cBhvr>
                                      <p:tavLst>
                                        <p:tav tm="0">
                                          <p:val>
                                            <p:strVal val="0-#ppt_w/2"/>
                                          </p:val>
                                        </p:tav>
                                        <p:tav tm="100000">
                                          <p:val>
                                            <p:strVal val="#ppt_x"/>
                                          </p:val>
                                        </p:tav>
                                      </p:tavLst>
                                    </p:anim>
                                    <p:anim calcmode="lin" valueType="num">
                                      <p:cBhvr additive="base">
                                        <p:cTn id="20" dur="500" fill="hold"/>
                                        <p:tgtEl>
                                          <p:spTgt spid="389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447800"/>
            <a:ext cx="8229600" cy="4525963"/>
          </a:xfrm>
        </p:spPr>
        <p:txBody>
          <a:bodyPr/>
          <a:lstStyle/>
          <a:p>
            <a:r>
              <a:rPr lang="en-US" sz="2000" dirty="0" smtClean="0"/>
              <a:t>Values 5,3,2 represent position of the origin of the frame and do not affect constraint equations.</a:t>
            </a:r>
            <a:endParaRPr lang="en-US" sz="2000" dirty="0" smtClean="0"/>
          </a:p>
          <a:p>
            <a:r>
              <a:rPr lang="en-US" sz="2000" dirty="0" smtClean="0"/>
              <a:t>Only three values of directional vectors are given:</a:t>
            </a:r>
            <a:endParaRPr lang="en-US" sz="2000" dirty="0" smtClean="0"/>
          </a:p>
          <a:p>
            <a:pPr>
              <a:buNone/>
            </a:pPr>
            <a:r>
              <a:rPr lang="en-US" sz="2000" dirty="0" smtClean="0"/>
              <a:t>		 O</a:t>
            </a:r>
            <a:r>
              <a:rPr lang="en-US" sz="2000" baseline="-25000" dirty="0" smtClean="0"/>
              <a:t>y</a:t>
            </a:r>
            <a:r>
              <a:rPr lang="en-US" sz="2000" dirty="0" smtClean="0"/>
              <a:t> = 0, n</a:t>
            </a:r>
            <a:r>
              <a:rPr lang="en-US" sz="2000" baseline="-25000" dirty="0" smtClean="0"/>
              <a:t>y</a:t>
            </a:r>
            <a:r>
              <a:rPr lang="en-US" sz="2000" dirty="0" smtClean="0"/>
              <a:t> = 0.707, a</a:t>
            </a:r>
            <a:r>
              <a:rPr lang="en-US" sz="2000" baseline="-25000" dirty="0" smtClean="0"/>
              <a:t>z</a:t>
            </a:r>
            <a:r>
              <a:rPr lang="en-US" sz="2000" dirty="0" smtClean="0"/>
              <a:t> = 0.</a:t>
            </a:r>
            <a:endParaRPr lang="en-US" sz="2000" dirty="0" smtClean="0"/>
          </a:p>
          <a:p>
            <a:pPr>
              <a:lnSpc>
                <a:spcPct val="150000"/>
              </a:lnSpc>
              <a:buNone/>
            </a:pPr>
            <a:r>
              <a:rPr lang="en-US" sz="1600" b="1" dirty="0" smtClean="0"/>
              <a:t>n</a:t>
            </a:r>
            <a:r>
              <a:rPr lang="en-US" sz="1600" b="1" baseline="-25000" dirty="0" smtClean="0"/>
              <a:t>x</a:t>
            </a:r>
            <a:r>
              <a:rPr lang="en-US" sz="1600" b="1" dirty="0" smtClean="0"/>
              <a:t> o</a:t>
            </a:r>
            <a:r>
              <a:rPr lang="en-US" sz="1600" b="1" baseline="-25000" dirty="0" smtClean="0"/>
              <a:t>x</a:t>
            </a:r>
            <a:r>
              <a:rPr lang="en-US" sz="1600" b="1" dirty="0" smtClean="0"/>
              <a:t> + n</a:t>
            </a:r>
            <a:r>
              <a:rPr lang="en-US" sz="1600" b="1" baseline="-25000" dirty="0" smtClean="0"/>
              <a:t>y</a:t>
            </a:r>
            <a:r>
              <a:rPr lang="en-US" sz="1600" b="1" dirty="0" smtClean="0"/>
              <a:t> o</a:t>
            </a:r>
            <a:r>
              <a:rPr lang="en-US" sz="1600" b="1" baseline="-25000" dirty="0" smtClean="0"/>
              <a:t>y</a:t>
            </a:r>
            <a:r>
              <a:rPr lang="en-US" sz="1600" b="1" dirty="0" smtClean="0"/>
              <a:t> + n</a:t>
            </a:r>
            <a:r>
              <a:rPr lang="en-US" sz="1600" b="1" baseline="-25000" dirty="0" smtClean="0"/>
              <a:t>z</a:t>
            </a:r>
            <a:r>
              <a:rPr lang="en-US" sz="1600" b="1" dirty="0" smtClean="0"/>
              <a:t> o</a:t>
            </a:r>
            <a:r>
              <a:rPr lang="en-US" sz="1600" b="1" baseline="-25000" dirty="0" smtClean="0"/>
              <a:t>z</a:t>
            </a:r>
            <a:r>
              <a:rPr lang="en-US" sz="1600" b="1" dirty="0" smtClean="0"/>
              <a:t> = 0    or  	  n</a:t>
            </a:r>
            <a:r>
              <a:rPr lang="en-US" sz="1600" b="1" baseline="-25000" dirty="0" smtClean="0"/>
              <a:t>x</a:t>
            </a:r>
            <a:r>
              <a:rPr lang="en-US" sz="1600" b="1" dirty="0" smtClean="0"/>
              <a:t> (o)+ 0.707 o</a:t>
            </a:r>
            <a:r>
              <a:rPr lang="en-US" sz="1600" b="1" baseline="-25000" dirty="0" smtClean="0"/>
              <a:t>y</a:t>
            </a:r>
            <a:r>
              <a:rPr lang="en-US" sz="1600" b="1" dirty="0" smtClean="0"/>
              <a:t> + n</a:t>
            </a:r>
            <a:r>
              <a:rPr lang="en-US" sz="1600" b="1" baseline="-25000" dirty="0" smtClean="0"/>
              <a:t>z</a:t>
            </a:r>
            <a:r>
              <a:rPr lang="en-US" sz="1600" b="1" dirty="0" smtClean="0"/>
              <a:t> o</a:t>
            </a:r>
            <a:r>
              <a:rPr lang="en-US" sz="1600" b="1" baseline="-25000" dirty="0" smtClean="0"/>
              <a:t>z</a:t>
            </a:r>
            <a:r>
              <a:rPr lang="en-US" sz="1600" b="1" dirty="0" smtClean="0"/>
              <a:t> = 0   or    </a:t>
            </a:r>
            <a:r>
              <a:rPr lang="en-IN" altLang="en-US" sz="1600" b="1" dirty="0" smtClean="0"/>
              <a:t>        </a:t>
            </a:r>
            <a:r>
              <a:rPr lang="en-US" sz="1600" b="1" dirty="0" smtClean="0"/>
              <a:t>0.707 o</a:t>
            </a:r>
            <a:r>
              <a:rPr lang="en-US" sz="1600" b="1" baseline="-25000" dirty="0" smtClean="0"/>
              <a:t>y</a:t>
            </a:r>
            <a:r>
              <a:rPr lang="en-US" sz="1600" b="1" dirty="0" smtClean="0"/>
              <a:t> + n</a:t>
            </a:r>
            <a:r>
              <a:rPr lang="en-US" sz="1600" b="1" baseline="-25000" dirty="0" smtClean="0"/>
              <a:t>z</a:t>
            </a:r>
            <a:r>
              <a:rPr lang="en-US" sz="1600" b="1" dirty="0" smtClean="0"/>
              <a:t> o</a:t>
            </a:r>
            <a:r>
              <a:rPr lang="en-US" sz="1600" b="1" baseline="-25000" dirty="0" smtClean="0"/>
              <a:t>z</a:t>
            </a:r>
            <a:r>
              <a:rPr lang="en-US" sz="1600" b="1" dirty="0" smtClean="0"/>
              <a:t> =0</a:t>
            </a:r>
            <a:endParaRPr lang="en-US" sz="1600" b="1" dirty="0" smtClean="0"/>
          </a:p>
          <a:p>
            <a:pPr>
              <a:lnSpc>
                <a:spcPct val="150000"/>
              </a:lnSpc>
              <a:buNone/>
            </a:pPr>
            <a:r>
              <a:rPr lang="en-US" sz="1600" b="1" dirty="0" smtClean="0"/>
              <a:t>n</a:t>
            </a:r>
            <a:r>
              <a:rPr lang="en-US" sz="1600" b="1" baseline="-25000" dirty="0" smtClean="0"/>
              <a:t>x</a:t>
            </a:r>
            <a:r>
              <a:rPr lang="en-US" sz="1600" b="1" dirty="0" smtClean="0"/>
              <a:t> a</a:t>
            </a:r>
            <a:r>
              <a:rPr lang="en-US" sz="1600" b="1" baseline="-25000" dirty="0" smtClean="0"/>
              <a:t>x</a:t>
            </a:r>
            <a:r>
              <a:rPr lang="en-US" sz="1600" b="1" dirty="0" smtClean="0"/>
              <a:t> + n</a:t>
            </a:r>
            <a:r>
              <a:rPr lang="en-US" sz="1600" b="1" baseline="-25000" dirty="0" smtClean="0"/>
              <a:t>y</a:t>
            </a:r>
            <a:r>
              <a:rPr lang="en-US" sz="1600" b="1" dirty="0" smtClean="0"/>
              <a:t> a</a:t>
            </a:r>
            <a:r>
              <a:rPr lang="en-US" sz="1600" b="1" baseline="-25000" dirty="0" smtClean="0"/>
              <a:t>y</a:t>
            </a:r>
            <a:r>
              <a:rPr lang="en-US" sz="1600" b="1" dirty="0" smtClean="0"/>
              <a:t> + n</a:t>
            </a:r>
            <a:r>
              <a:rPr lang="en-US" sz="1600" b="1" baseline="-25000" dirty="0" smtClean="0"/>
              <a:t>z</a:t>
            </a:r>
            <a:r>
              <a:rPr lang="en-US" sz="1600" b="1" dirty="0" smtClean="0"/>
              <a:t> a</a:t>
            </a:r>
            <a:r>
              <a:rPr lang="en-US" sz="1600" b="1" baseline="-25000" dirty="0" smtClean="0"/>
              <a:t>z</a:t>
            </a:r>
            <a:r>
              <a:rPr lang="en-US" sz="1600" b="1" dirty="0" smtClean="0"/>
              <a:t> = 0    	 n</a:t>
            </a:r>
            <a:r>
              <a:rPr lang="en-US" sz="1600" b="1" baseline="-25000" dirty="0" smtClean="0"/>
              <a:t>x</a:t>
            </a:r>
            <a:r>
              <a:rPr lang="en-US" sz="1600" b="1" dirty="0" smtClean="0"/>
              <a:t> (a</a:t>
            </a:r>
            <a:r>
              <a:rPr lang="en-US" sz="1600" b="1" baseline="-25000" dirty="0" smtClean="0"/>
              <a:t>x</a:t>
            </a:r>
            <a:r>
              <a:rPr lang="en-US" sz="1600" b="1" dirty="0" smtClean="0"/>
              <a:t>)+ 0.707 (a</a:t>
            </a:r>
            <a:r>
              <a:rPr lang="en-US" sz="1600" b="1" baseline="-25000" dirty="0" smtClean="0"/>
              <a:t>y</a:t>
            </a:r>
            <a:r>
              <a:rPr lang="en-US" sz="1600" b="1" dirty="0" smtClean="0"/>
              <a:t>)+ n</a:t>
            </a:r>
            <a:r>
              <a:rPr lang="en-US" sz="1600" b="1" baseline="-25000" dirty="0" smtClean="0"/>
              <a:t>z</a:t>
            </a:r>
            <a:r>
              <a:rPr lang="en-US" sz="1600" b="1" dirty="0" smtClean="0"/>
              <a:t> (0) = 0        </a:t>
            </a:r>
            <a:r>
              <a:rPr lang="en-IN" altLang="en-US" sz="1600" b="1" dirty="0" smtClean="0"/>
              <a:t>        </a:t>
            </a:r>
            <a:r>
              <a:rPr lang="en-US" sz="1600" b="1" dirty="0" smtClean="0"/>
              <a:t>n</a:t>
            </a:r>
            <a:r>
              <a:rPr lang="en-US" sz="1600" b="1" baseline="-25000" dirty="0" smtClean="0"/>
              <a:t>x</a:t>
            </a:r>
            <a:r>
              <a:rPr lang="en-US" sz="1600" b="1" dirty="0" smtClean="0"/>
              <a:t> a</a:t>
            </a:r>
            <a:r>
              <a:rPr lang="en-US" sz="1600" b="1" baseline="-25000" dirty="0" smtClean="0"/>
              <a:t>x</a:t>
            </a:r>
            <a:r>
              <a:rPr lang="en-US" sz="1600" b="1" dirty="0" smtClean="0"/>
              <a:t> + 0.707 a</a:t>
            </a:r>
            <a:r>
              <a:rPr lang="en-US" sz="1600" b="1" baseline="-25000" dirty="0" smtClean="0"/>
              <a:t>y</a:t>
            </a:r>
            <a:r>
              <a:rPr lang="en-US" sz="1600" b="1" dirty="0" smtClean="0"/>
              <a:t> = 0                                               </a:t>
            </a:r>
            <a:endParaRPr lang="en-US" sz="1600" b="1" dirty="0" smtClean="0"/>
          </a:p>
          <a:p>
            <a:pPr>
              <a:lnSpc>
                <a:spcPct val="150000"/>
              </a:lnSpc>
              <a:buNone/>
            </a:pPr>
            <a:r>
              <a:rPr lang="en-US" sz="1600" b="1" dirty="0" smtClean="0"/>
              <a:t>a</a:t>
            </a:r>
            <a:r>
              <a:rPr lang="en-US" sz="1600" b="1" baseline="-25000" dirty="0" smtClean="0"/>
              <a:t>x</a:t>
            </a:r>
            <a:r>
              <a:rPr lang="en-US" sz="1600" b="1" dirty="0" smtClean="0"/>
              <a:t> o</a:t>
            </a:r>
            <a:r>
              <a:rPr lang="en-US" sz="1600" b="1" baseline="-25000" dirty="0" smtClean="0"/>
              <a:t>x</a:t>
            </a:r>
            <a:r>
              <a:rPr lang="en-US" sz="1600" b="1" dirty="0" smtClean="0"/>
              <a:t> + a</a:t>
            </a:r>
            <a:r>
              <a:rPr lang="en-US" sz="1600" b="1" baseline="-25000" dirty="0" smtClean="0"/>
              <a:t>y</a:t>
            </a:r>
            <a:r>
              <a:rPr lang="en-US" sz="1600" b="1" dirty="0" smtClean="0"/>
              <a:t> o</a:t>
            </a:r>
            <a:r>
              <a:rPr lang="en-US" sz="1600" b="1" baseline="-25000" dirty="0" smtClean="0"/>
              <a:t>y</a:t>
            </a:r>
            <a:r>
              <a:rPr lang="en-US" sz="1600" b="1" dirty="0" smtClean="0"/>
              <a:t> + a</a:t>
            </a:r>
            <a:r>
              <a:rPr lang="en-US" sz="1600" b="1" baseline="-25000" dirty="0" smtClean="0"/>
              <a:t>z</a:t>
            </a:r>
            <a:r>
              <a:rPr lang="en-US" sz="1600" b="1" dirty="0" smtClean="0"/>
              <a:t> o</a:t>
            </a:r>
            <a:r>
              <a:rPr lang="en-US" sz="1600" b="1" baseline="-25000" dirty="0" smtClean="0"/>
              <a:t>z</a:t>
            </a:r>
            <a:r>
              <a:rPr lang="en-US" sz="1600" b="1" dirty="0" smtClean="0"/>
              <a:t> = 0    	 a</a:t>
            </a:r>
            <a:r>
              <a:rPr lang="en-US" sz="1600" b="1" baseline="-25000" dirty="0" smtClean="0"/>
              <a:t>x</a:t>
            </a:r>
            <a:r>
              <a:rPr lang="en-US" sz="1600" b="1" dirty="0" smtClean="0"/>
              <a:t> (o)+ a</a:t>
            </a:r>
            <a:r>
              <a:rPr lang="en-US" sz="1600" b="1" baseline="-25000" dirty="0" smtClean="0"/>
              <a:t>y</a:t>
            </a:r>
            <a:r>
              <a:rPr lang="en-US" sz="1600" b="1" dirty="0" smtClean="0"/>
              <a:t> (o</a:t>
            </a:r>
            <a:r>
              <a:rPr lang="en-US" sz="1600" b="1" baseline="-25000" dirty="0" smtClean="0"/>
              <a:t>y</a:t>
            </a:r>
            <a:r>
              <a:rPr lang="en-US" sz="1600" b="1" dirty="0" smtClean="0"/>
              <a:t>)+ 0 (a</a:t>
            </a:r>
            <a:r>
              <a:rPr lang="en-US" sz="1600" b="1" baseline="-25000" dirty="0" smtClean="0"/>
              <a:t>z</a:t>
            </a:r>
            <a:r>
              <a:rPr lang="en-US" sz="1600" b="1" dirty="0" smtClean="0"/>
              <a:t>)= 0	        a</a:t>
            </a:r>
            <a:r>
              <a:rPr lang="en-US" sz="1600" b="1" baseline="-25000" dirty="0" smtClean="0"/>
              <a:t>y</a:t>
            </a:r>
            <a:r>
              <a:rPr lang="en-US" sz="1600" b="1" dirty="0" smtClean="0"/>
              <a:t> o</a:t>
            </a:r>
            <a:r>
              <a:rPr lang="en-US" sz="1600" b="1" baseline="-25000" dirty="0" smtClean="0"/>
              <a:t>y</a:t>
            </a:r>
            <a:r>
              <a:rPr lang="en-US" sz="1600" b="1" dirty="0" smtClean="0"/>
              <a:t> = 0</a:t>
            </a:r>
            <a:endParaRPr lang="en-US" sz="1600" b="1" dirty="0" smtClean="0"/>
          </a:p>
          <a:p>
            <a:pPr>
              <a:lnSpc>
                <a:spcPct val="150000"/>
              </a:lnSpc>
              <a:buNone/>
            </a:pPr>
            <a:r>
              <a:rPr lang="en-US" sz="1600" b="1" dirty="0" smtClean="0"/>
              <a:t>n</a:t>
            </a:r>
            <a:r>
              <a:rPr lang="en-US" sz="1600" b="1" baseline="-25000" dirty="0" smtClean="0"/>
              <a:t>x</a:t>
            </a:r>
            <a:r>
              <a:rPr lang="en-US" sz="1600" b="1" baseline="30000" dirty="0" smtClean="0"/>
              <a:t>2</a:t>
            </a:r>
            <a:r>
              <a:rPr lang="en-US" sz="1600" b="1" dirty="0" smtClean="0"/>
              <a:t> + n</a:t>
            </a:r>
            <a:r>
              <a:rPr lang="en-US" sz="1600" b="1" baseline="-25000" dirty="0" smtClean="0"/>
              <a:t>y</a:t>
            </a:r>
            <a:r>
              <a:rPr lang="en-US" sz="1600" b="1" baseline="30000" dirty="0" smtClean="0"/>
              <a:t>2 </a:t>
            </a:r>
            <a:r>
              <a:rPr lang="en-US" sz="1600" b="1" dirty="0" smtClean="0"/>
              <a:t>+ n</a:t>
            </a:r>
            <a:r>
              <a:rPr lang="en-US" sz="1600" b="1" baseline="-25000" dirty="0" smtClean="0"/>
              <a:t>z</a:t>
            </a:r>
            <a:r>
              <a:rPr lang="en-US" sz="1600" b="1" baseline="30000" dirty="0" smtClean="0"/>
              <a:t>2</a:t>
            </a:r>
            <a:r>
              <a:rPr lang="en-US" sz="1600" b="1" dirty="0" smtClean="0"/>
              <a:t> = 1		 n</a:t>
            </a:r>
            <a:r>
              <a:rPr lang="en-US" sz="1600" b="1" baseline="-25000" dirty="0" smtClean="0"/>
              <a:t>x</a:t>
            </a:r>
            <a:r>
              <a:rPr lang="en-US" sz="1600" b="1" baseline="30000" dirty="0" smtClean="0"/>
              <a:t>2</a:t>
            </a:r>
            <a:r>
              <a:rPr lang="en-US" sz="1600" b="1" dirty="0" smtClean="0"/>
              <a:t> + 0.707</a:t>
            </a:r>
            <a:r>
              <a:rPr lang="en-US" sz="1600" b="1" baseline="30000" dirty="0" smtClean="0"/>
              <a:t>2 </a:t>
            </a:r>
            <a:r>
              <a:rPr lang="en-US" sz="1600" b="1" dirty="0" smtClean="0"/>
              <a:t>+ n</a:t>
            </a:r>
            <a:r>
              <a:rPr lang="en-US" sz="1600" b="1" baseline="-25000" dirty="0" smtClean="0"/>
              <a:t>z</a:t>
            </a:r>
            <a:r>
              <a:rPr lang="en-US" sz="1600" b="1" baseline="30000" dirty="0" smtClean="0"/>
              <a:t>2</a:t>
            </a:r>
            <a:r>
              <a:rPr lang="en-US" sz="1600" b="1" dirty="0" smtClean="0"/>
              <a:t> = 1	        </a:t>
            </a:r>
            <a:r>
              <a:rPr lang="en-IN" altLang="en-US" sz="1600" b="1" dirty="0" smtClean="0"/>
              <a:t>                    </a:t>
            </a:r>
            <a:r>
              <a:rPr lang="en-US" sz="1600" b="1" dirty="0" smtClean="0"/>
              <a:t>n</a:t>
            </a:r>
            <a:r>
              <a:rPr lang="en-US" sz="1600" b="1" baseline="-25000" dirty="0" smtClean="0"/>
              <a:t>x</a:t>
            </a:r>
            <a:r>
              <a:rPr lang="en-US" sz="1600" b="1" baseline="30000" dirty="0" smtClean="0"/>
              <a:t>2</a:t>
            </a:r>
            <a:r>
              <a:rPr lang="en-US" sz="1600" b="1" dirty="0" smtClean="0"/>
              <a:t> + n</a:t>
            </a:r>
            <a:r>
              <a:rPr lang="en-US" sz="1600" b="1" baseline="-25000" dirty="0" smtClean="0"/>
              <a:t>z</a:t>
            </a:r>
            <a:r>
              <a:rPr lang="en-US" sz="1600" b="1" baseline="30000" dirty="0" smtClean="0"/>
              <a:t>2</a:t>
            </a:r>
            <a:r>
              <a:rPr lang="en-US" sz="1600" b="1" dirty="0" smtClean="0"/>
              <a:t> = 0.5</a:t>
            </a:r>
            <a:endParaRPr lang="en-US" sz="1600" b="1" dirty="0" smtClean="0"/>
          </a:p>
          <a:p>
            <a:pPr>
              <a:lnSpc>
                <a:spcPct val="150000"/>
              </a:lnSpc>
              <a:buNone/>
            </a:pPr>
            <a:r>
              <a:rPr lang="en-US" sz="1600" b="1" dirty="0" smtClean="0"/>
              <a:t>o</a:t>
            </a:r>
            <a:r>
              <a:rPr lang="en-US" sz="1600" b="1" baseline="-25000" dirty="0" smtClean="0"/>
              <a:t>x</a:t>
            </a:r>
            <a:r>
              <a:rPr lang="en-US" sz="1600" b="1" baseline="30000" dirty="0" smtClean="0"/>
              <a:t>2</a:t>
            </a:r>
            <a:r>
              <a:rPr lang="en-US" sz="1600" b="1" dirty="0" smtClean="0"/>
              <a:t> + o</a:t>
            </a:r>
            <a:r>
              <a:rPr lang="en-US" sz="1600" b="1" baseline="-25000" dirty="0" smtClean="0"/>
              <a:t>y</a:t>
            </a:r>
            <a:r>
              <a:rPr lang="en-US" sz="1600" b="1" baseline="30000" dirty="0" smtClean="0"/>
              <a:t>2 </a:t>
            </a:r>
            <a:r>
              <a:rPr lang="en-US" sz="1600" b="1" dirty="0" smtClean="0"/>
              <a:t>+ o</a:t>
            </a:r>
            <a:r>
              <a:rPr lang="en-US" sz="1600" b="1" baseline="-25000" dirty="0" smtClean="0"/>
              <a:t>z</a:t>
            </a:r>
            <a:r>
              <a:rPr lang="en-US" sz="1600" b="1" baseline="30000" dirty="0" smtClean="0"/>
              <a:t>2</a:t>
            </a:r>
            <a:r>
              <a:rPr lang="en-US" sz="1600" b="1" dirty="0" smtClean="0"/>
              <a:t> = 1		 o</a:t>
            </a:r>
            <a:r>
              <a:rPr lang="en-US" sz="1600" b="1" baseline="30000" dirty="0" smtClean="0"/>
              <a:t>2</a:t>
            </a:r>
            <a:r>
              <a:rPr lang="en-US" sz="1600" b="1" dirty="0" smtClean="0"/>
              <a:t> + o</a:t>
            </a:r>
            <a:r>
              <a:rPr lang="en-US" sz="1600" b="1" baseline="-25000" dirty="0" smtClean="0"/>
              <a:t>y</a:t>
            </a:r>
            <a:r>
              <a:rPr lang="en-US" sz="1600" b="1" baseline="30000" dirty="0" smtClean="0"/>
              <a:t>2 </a:t>
            </a:r>
            <a:r>
              <a:rPr lang="en-US" sz="1600" b="1" dirty="0" smtClean="0"/>
              <a:t>+ o</a:t>
            </a:r>
            <a:r>
              <a:rPr lang="en-US" sz="1600" b="1" baseline="-25000" dirty="0" smtClean="0"/>
              <a:t>z</a:t>
            </a:r>
            <a:r>
              <a:rPr lang="en-US" sz="1600" b="1" baseline="30000" dirty="0" smtClean="0"/>
              <a:t>2</a:t>
            </a:r>
            <a:r>
              <a:rPr lang="en-US" sz="1600" b="1" dirty="0" smtClean="0"/>
              <a:t> = 1		        o</a:t>
            </a:r>
            <a:r>
              <a:rPr lang="en-US" sz="1600" b="1" baseline="-25000" dirty="0" smtClean="0"/>
              <a:t>y</a:t>
            </a:r>
            <a:r>
              <a:rPr lang="en-US" sz="1600" b="1" baseline="30000" dirty="0" smtClean="0"/>
              <a:t>2 </a:t>
            </a:r>
            <a:r>
              <a:rPr lang="en-US" sz="1600" b="1" dirty="0" smtClean="0"/>
              <a:t>+ o</a:t>
            </a:r>
            <a:r>
              <a:rPr lang="en-US" sz="1600" b="1" baseline="-25000" dirty="0" smtClean="0"/>
              <a:t>z</a:t>
            </a:r>
            <a:r>
              <a:rPr lang="en-US" sz="1600" b="1" baseline="30000" dirty="0" smtClean="0"/>
              <a:t>2</a:t>
            </a:r>
            <a:r>
              <a:rPr lang="en-US" sz="1600" b="1" dirty="0" smtClean="0"/>
              <a:t> = 1</a:t>
            </a:r>
            <a:endParaRPr lang="en-US" sz="1600" b="1" dirty="0" smtClean="0"/>
          </a:p>
          <a:p>
            <a:pPr>
              <a:lnSpc>
                <a:spcPct val="150000"/>
              </a:lnSpc>
              <a:buNone/>
            </a:pPr>
            <a:r>
              <a:rPr lang="en-US" sz="1600" b="1" dirty="0" smtClean="0"/>
              <a:t>a</a:t>
            </a:r>
            <a:r>
              <a:rPr lang="en-US" sz="1600" b="1" baseline="-25000" dirty="0" smtClean="0"/>
              <a:t>x</a:t>
            </a:r>
            <a:r>
              <a:rPr lang="en-US" sz="1600" b="1" baseline="30000" dirty="0" smtClean="0"/>
              <a:t>2</a:t>
            </a:r>
            <a:r>
              <a:rPr lang="en-US" sz="1600" b="1" dirty="0" smtClean="0"/>
              <a:t> + a</a:t>
            </a:r>
            <a:r>
              <a:rPr lang="en-US" sz="1600" b="1" baseline="-25000" dirty="0" smtClean="0"/>
              <a:t>y</a:t>
            </a:r>
            <a:r>
              <a:rPr lang="en-US" sz="1600" b="1" baseline="30000" dirty="0" smtClean="0"/>
              <a:t>2</a:t>
            </a:r>
            <a:r>
              <a:rPr lang="en-US" sz="1600" b="1" dirty="0" smtClean="0"/>
              <a:t> + a</a:t>
            </a:r>
            <a:r>
              <a:rPr lang="en-US" sz="1600" b="1" baseline="-25000" dirty="0" smtClean="0"/>
              <a:t>Z</a:t>
            </a:r>
            <a:r>
              <a:rPr lang="en-US" sz="1600" b="1" baseline="30000" dirty="0" smtClean="0"/>
              <a:t>2</a:t>
            </a:r>
            <a:r>
              <a:rPr lang="en-US" sz="1600" b="1" dirty="0" smtClean="0"/>
              <a:t> = 1		 a</a:t>
            </a:r>
            <a:r>
              <a:rPr lang="en-US" sz="1600" b="1" baseline="-25000" dirty="0" smtClean="0"/>
              <a:t>x</a:t>
            </a:r>
            <a:r>
              <a:rPr lang="en-US" sz="1600" b="1" baseline="30000" dirty="0" smtClean="0"/>
              <a:t>2</a:t>
            </a:r>
            <a:r>
              <a:rPr lang="en-US" sz="1600" b="1" dirty="0" smtClean="0"/>
              <a:t> + a</a:t>
            </a:r>
            <a:r>
              <a:rPr lang="en-US" sz="1600" b="1" baseline="-25000" dirty="0" smtClean="0"/>
              <a:t>y</a:t>
            </a:r>
            <a:r>
              <a:rPr lang="en-US" sz="1600" b="1" baseline="30000" dirty="0" smtClean="0"/>
              <a:t>2</a:t>
            </a:r>
            <a:r>
              <a:rPr lang="en-US" sz="1600" b="1" dirty="0" smtClean="0"/>
              <a:t> + 0</a:t>
            </a:r>
            <a:r>
              <a:rPr lang="en-US" sz="1600" b="1" baseline="30000" dirty="0" smtClean="0"/>
              <a:t>2</a:t>
            </a:r>
            <a:r>
              <a:rPr lang="en-US" sz="1600" b="1" dirty="0" smtClean="0"/>
              <a:t> = 1		        a</a:t>
            </a:r>
            <a:r>
              <a:rPr lang="en-US" sz="1600" b="1" baseline="-25000" dirty="0" smtClean="0"/>
              <a:t>x</a:t>
            </a:r>
            <a:r>
              <a:rPr lang="en-US" sz="1600" b="1" baseline="30000" dirty="0" smtClean="0"/>
              <a:t>2</a:t>
            </a:r>
            <a:r>
              <a:rPr lang="en-US" sz="1600" b="1" dirty="0" smtClean="0"/>
              <a:t> + a</a:t>
            </a:r>
            <a:r>
              <a:rPr lang="en-US" sz="1600" b="1" baseline="-25000" dirty="0" smtClean="0"/>
              <a:t>y</a:t>
            </a:r>
            <a:r>
              <a:rPr lang="en-US" sz="1600" b="1" baseline="30000" dirty="0" smtClean="0"/>
              <a:t>2</a:t>
            </a:r>
            <a:r>
              <a:rPr lang="en-US" sz="1600" b="1" dirty="0" smtClean="0"/>
              <a:t> = 1</a:t>
            </a:r>
            <a:endParaRPr lang="en-US" sz="1600" b="1" dirty="0" smtClean="0"/>
          </a:p>
          <a:p>
            <a:pPr>
              <a:buNone/>
            </a:pPr>
            <a:endParaRPr lang="en-US" sz="1400" b="1" dirty="0"/>
          </a:p>
        </p:txBody>
      </p:sp>
      <p:cxnSp>
        <p:nvCxnSpPr>
          <p:cNvPr id="5" name="Straight Connector 4"/>
          <p:cNvCxnSpPr/>
          <p:nvPr/>
        </p:nvCxnSpPr>
        <p:spPr bwMode="auto">
          <a:xfrm rot="5400000">
            <a:off x="5106194" y="4342606"/>
            <a:ext cx="2133600" cy="158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7" name="Straight Connector 6"/>
          <p:cNvCxnSpPr/>
          <p:nvPr/>
        </p:nvCxnSpPr>
        <p:spPr bwMode="auto">
          <a:xfrm rot="5400000">
            <a:off x="1943894" y="4380706"/>
            <a:ext cx="2056606" cy="794"/>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6" name="Title 1"/>
          <p:cNvSpPr>
            <a:spLocks noGrp="1"/>
          </p:cNvSpPr>
          <p:nvPr>
            <p:ph type="title"/>
          </p:nvPr>
        </p:nvSpPr>
        <p:spPr>
          <a:xfrm>
            <a:off x="457200" y="274638"/>
            <a:ext cx="8229600" cy="725470"/>
          </a:xfrm>
        </p:spPr>
        <p:txBody>
          <a:bodyPr>
            <a:normAutofit fontScale="90000"/>
          </a:bodyPr>
          <a:lstStyle/>
          <a:p>
            <a:r>
              <a:rPr lang="en-IN" dirty="0" smtClean="0">
                <a:latin typeface="Times New Roman" panose="02020603050405020304" pitchFamily="18" charset="0"/>
                <a:ea typeface="MS PGothic" panose="020B0600070205080204" pitchFamily="34" charset="-128"/>
                <a:cs typeface="Times New Roman" panose="02020603050405020304" pitchFamily="18" charset="0"/>
              </a:rPr>
              <a:t>Robot Kinematics</a:t>
            </a:r>
            <a:endParaRPr lang="en-US"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ppt_y"/>
                                          </p:val>
                                        </p:tav>
                                        <p:tav tm="100000">
                                          <p:val>
                                            <p:strVal val="#ppt_y"/>
                                          </p:val>
                                        </p:tav>
                                      </p:tavLst>
                                    </p:anim>
                                  </p:childTnLst>
                                </p:cTn>
                              </p:par>
                              <p:par>
                                <p:cTn id="27" presetID="2" presetClass="entr" presetSubtype="8" fill="hold" nodeType="withEffect">
                                  <p:stCondLst>
                                    <p:cond delay="0"/>
                                  </p:stCondLst>
                                  <p:childTnLst>
                                    <p:set>
                                      <p:cBhvr>
                                        <p:cTn id="28" dur="1" fill="hold">
                                          <p:stCondLst>
                                            <p:cond delay="0"/>
                                          </p:stCondLst>
                                        </p:cTn>
                                        <p:tgtEl>
                                          <p:spTgt spid="7"/>
                                        </p:tgtEl>
                                        <p:attrNameLst>
                                          <p:attrName>style.visibility</p:attrName>
                                        </p:attrNameLst>
                                      </p:cBhvr>
                                      <p:to>
                                        <p:strVal val="visible"/>
                                      </p:to>
                                    </p:set>
                                    <p:anim calcmode="lin" valueType="num">
                                      <p:cBhvr additive="base">
                                        <p:cTn id="29" dur="500" fill="hold"/>
                                        <p:tgtEl>
                                          <p:spTgt spid="7"/>
                                        </p:tgtEl>
                                        <p:attrNameLst>
                                          <p:attrName>ppt_x</p:attrName>
                                        </p:attrNameLst>
                                      </p:cBhvr>
                                      <p:tavLst>
                                        <p:tav tm="0">
                                          <p:val>
                                            <p:strVal val="0-#ppt_w/2"/>
                                          </p:val>
                                        </p:tav>
                                        <p:tav tm="100000">
                                          <p:val>
                                            <p:strVal val="#ppt_x"/>
                                          </p:val>
                                        </p:tav>
                                      </p:tavLst>
                                    </p:anim>
                                    <p:anim calcmode="lin" valueType="num">
                                      <p:cBhvr additive="base">
                                        <p:cTn id="30" dur="500" fill="hold"/>
                                        <p:tgtEl>
                                          <p:spTgt spid="7"/>
                                        </p:tgtEl>
                                        <p:attrNameLst>
                                          <p:attrName>ppt_y</p:attrName>
                                        </p:attrNameLst>
                                      </p:cBhvr>
                                      <p:tavLst>
                                        <p:tav tm="0">
                                          <p:val>
                                            <p:strVal val="#ppt_y"/>
                                          </p:val>
                                        </p:tav>
                                        <p:tav tm="100000">
                                          <p:val>
                                            <p:strVal val="#ppt_y"/>
                                          </p:val>
                                        </p:tav>
                                      </p:tavLst>
                                    </p:anim>
                                  </p:childTnLst>
                                </p:cTn>
                              </p:par>
                              <p:par>
                                <p:cTn id="31" presetID="2" presetClass="entr" presetSubtype="8" fill="hold" nodeType="withEffect">
                                  <p:stCondLst>
                                    <p:cond delay="0"/>
                                  </p:stCondLst>
                                  <p:childTnLst>
                                    <p:set>
                                      <p:cBhvr>
                                        <p:cTn id="32" dur="1" fill="hold">
                                          <p:stCondLst>
                                            <p:cond delay="0"/>
                                          </p:stCondLst>
                                        </p:cTn>
                                        <p:tgtEl>
                                          <p:spTgt spid="5"/>
                                        </p:tgtEl>
                                        <p:attrNameLst>
                                          <p:attrName>style.visibility</p:attrName>
                                        </p:attrNameLst>
                                      </p:cBhvr>
                                      <p:to>
                                        <p:strVal val="visible"/>
                                      </p:to>
                                    </p:set>
                                    <p:anim calcmode="lin" valueType="num">
                                      <p:cBhvr additive="base">
                                        <p:cTn id="33" dur="500" fill="hold"/>
                                        <p:tgtEl>
                                          <p:spTgt spid="5"/>
                                        </p:tgtEl>
                                        <p:attrNameLst>
                                          <p:attrName>ppt_x</p:attrName>
                                        </p:attrNameLst>
                                      </p:cBhvr>
                                      <p:tavLst>
                                        <p:tav tm="0">
                                          <p:val>
                                            <p:strVal val="0-#ppt_w/2"/>
                                          </p:val>
                                        </p:tav>
                                        <p:tav tm="100000">
                                          <p:val>
                                            <p:strVal val="#ppt_x"/>
                                          </p:val>
                                        </p:tav>
                                      </p:tavLst>
                                    </p:anim>
                                    <p:anim calcmode="lin" valueType="num">
                                      <p:cBhvr additive="base">
                                        <p:cTn id="34"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8" fill="hold" nodeType="clickEffect">
                                  <p:stCondLst>
                                    <p:cond delay="0"/>
                                  </p:stCondLst>
                                  <p:childTnLst>
                                    <p:set>
                                      <p:cBhvr>
                                        <p:cTn id="38" dur="1" fill="hold">
                                          <p:stCondLst>
                                            <p:cond delay="0"/>
                                          </p:stCondLst>
                                        </p:cTn>
                                        <p:tgtEl>
                                          <p:spTgt spid="3">
                                            <p:txEl>
                                              <p:pRg st="4" end="4"/>
                                            </p:txEl>
                                          </p:spTgt>
                                        </p:tgtEl>
                                        <p:attrNameLst>
                                          <p:attrName>style.visibility</p:attrName>
                                        </p:attrNameLst>
                                      </p:cBhvr>
                                      <p:to>
                                        <p:strVal val="visible"/>
                                      </p:to>
                                    </p:set>
                                    <p:anim calcmode="lin" valueType="num">
                                      <p:cBhvr additive="base">
                                        <p:cTn id="39" dur="500" fill="hold"/>
                                        <p:tgtEl>
                                          <p:spTgt spid="3">
                                            <p:txEl>
                                              <p:pRg st="4" end="4"/>
                                            </p:txEl>
                                          </p:spTgt>
                                        </p:tgtEl>
                                        <p:attrNameLst>
                                          <p:attrName>ppt_x</p:attrName>
                                        </p:attrNameLst>
                                      </p:cBhvr>
                                      <p:tavLst>
                                        <p:tav tm="0">
                                          <p:val>
                                            <p:strVal val="0-#ppt_w/2"/>
                                          </p:val>
                                        </p:tav>
                                        <p:tav tm="100000">
                                          <p:val>
                                            <p:strVal val="#ppt_x"/>
                                          </p:val>
                                        </p:tav>
                                      </p:tavLst>
                                    </p:anim>
                                    <p:anim calcmode="lin" valueType="num">
                                      <p:cBhvr additive="base">
                                        <p:cTn id="40" dur="500" fill="hold"/>
                                        <p:tgtEl>
                                          <p:spTgt spid="3">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8" fill="hold" nodeType="clickEffect">
                                  <p:stCondLst>
                                    <p:cond delay="0"/>
                                  </p:stCondLst>
                                  <p:childTnLst>
                                    <p:set>
                                      <p:cBhvr>
                                        <p:cTn id="44" dur="1" fill="hold">
                                          <p:stCondLst>
                                            <p:cond delay="0"/>
                                          </p:stCondLst>
                                        </p:cTn>
                                        <p:tgtEl>
                                          <p:spTgt spid="3">
                                            <p:txEl>
                                              <p:pRg st="5" end="5"/>
                                            </p:txEl>
                                          </p:spTgt>
                                        </p:tgtEl>
                                        <p:attrNameLst>
                                          <p:attrName>style.visibility</p:attrName>
                                        </p:attrNameLst>
                                      </p:cBhvr>
                                      <p:to>
                                        <p:strVal val="visible"/>
                                      </p:to>
                                    </p:set>
                                    <p:anim calcmode="lin" valueType="num">
                                      <p:cBhvr additive="base">
                                        <p:cTn id="45" dur="500" fill="hold"/>
                                        <p:tgtEl>
                                          <p:spTgt spid="3">
                                            <p:txEl>
                                              <p:pRg st="5" end="5"/>
                                            </p:txEl>
                                          </p:spTgt>
                                        </p:tgtEl>
                                        <p:attrNameLst>
                                          <p:attrName>ppt_x</p:attrName>
                                        </p:attrNameLst>
                                      </p:cBhvr>
                                      <p:tavLst>
                                        <p:tav tm="0">
                                          <p:val>
                                            <p:strVal val="0-#ppt_w/2"/>
                                          </p:val>
                                        </p:tav>
                                        <p:tav tm="100000">
                                          <p:val>
                                            <p:strVal val="#ppt_x"/>
                                          </p:val>
                                        </p:tav>
                                      </p:tavLst>
                                    </p:anim>
                                    <p:anim calcmode="lin" valueType="num">
                                      <p:cBhvr additive="base">
                                        <p:cTn id="46" dur="500" fill="hold"/>
                                        <p:tgtEl>
                                          <p:spTgt spid="3">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8" fill="hold" nodeType="clickEffect">
                                  <p:stCondLst>
                                    <p:cond delay="0"/>
                                  </p:stCondLst>
                                  <p:childTnLst>
                                    <p:set>
                                      <p:cBhvr>
                                        <p:cTn id="50" dur="1" fill="hold">
                                          <p:stCondLst>
                                            <p:cond delay="0"/>
                                          </p:stCondLst>
                                        </p:cTn>
                                        <p:tgtEl>
                                          <p:spTgt spid="3">
                                            <p:txEl>
                                              <p:pRg st="6" end="6"/>
                                            </p:txEl>
                                          </p:spTgt>
                                        </p:tgtEl>
                                        <p:attrNameLst>
                                          <p:attrName>style.visibility</p:attrName>
                                        </p:attrNameLst>
                                      </p:cBhvr>
                                      <p:to>
                                        <p:strVal val="visible"/>
                                      </p:to>
                                    </p:set>
                                    <p:anim calcmode="lin" valueType="num">
                                      <p:cBhvr additive="base">
                                        <p:cTn id="51" dur="500" fill="hold"/>
                                        <p:tgtEl>
                                          <p:spTgt spid="3">
                                            <p:txEl>
                                              <p:pRg st="6" end="6"/>
                                            </p:txEl>
                                          </p:spTgt>
                                        </p:tgtEl>
                                        <p:attrNameLst>
                                          <p:attrName>ppt_x</p:attrName>
                                        </p:attrNameLst>
                                      </p:cBhvr>
                                      <p:tavLst>
                                        <p:tav tm="0">
                                          <p:val>
                                            <p:strVal val="0-#ppt_w/2"/>
                                          </p:val>
                                        </p:tav>
                                        <p:tav tm="100000">
                                          <p:val>
                                            <p:strVal val="#ppt_x"/>
                                          </p:val>
                                        </p:tav>
                                      </p:tavLst>
                                    </p:anim>
                                    <p:anim calcmode="lin" valueType="num">
                                      <p:cBhvr additive="base">
                                        <p:cTn id="52" dur="500" fill="hold"/>
                                        <p:tgtEl>
                                          <p:spTgt spid="3">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8" fill="hold" nodeType="clickEffect">
                                  <p:stCondLst>
                                    <p:cond delay="0"/>
                                  </p:stCondLst>
                                  <p:childTnLst>
                                    <p:set>
                                      <p:cBhvr>
                                        <p:cTn id="56" dur="1" fill="hold">
                                          <p:stCondLst>
                                            <p:cond delay="0"/>
                                          </p:stCondLst>
                                        </p:cTn>
                                        <p:tgtEl>
                                          <p:spTgt spid="3">
                                            <p:txEl>
                                              <p:pRg st="7" end="7"/>
                                            </p:txEl>
                                          </p:spTgt>
                                        </p:tgtEl>
                                        <p:attrNameLst>
                                          <p:attrName>style.visibility</p:attrName>
                                        </p:attrNameLst>
                                      </p:cBhvr>
                                      <p:to>
                                        <p:strVal val="visible"/>
                                      </p:to>
                                    </p:set>
                                    <p:anim calcmode="lin" valueType="num">
                                      <p:cBhvr additive="base">
                                        <p:cTn id="57" dur="500" fill="hold"/>
                                        <p:tgtEl>
                                          <p:spTgt spid="3">
                                            <p:txEl>
                                              <p:pRg st="7" end="7"/>
                                            </p:txEl>
                                          </p:spTgt>
                                        </p:tgtEl>
                                        <p:attrNameLst>
                                          <p:attrName>ppt_x</p:attrName>
                                        </p:attrNameLst>
                                      </p:cBhvr>
                                      <p:tavLst>
                                        <p:tav tm="0">
                                          <p:val>
                                            <p:strVal val="0-#ppt_w/2"/>
                                          </p:val>
                                        </p:tav>
                                        <p:tav tm="100000">
                                          <p:val>
                                            <p:strVal val="#ppt_x"/>
                                          </p:val>
                                        </p:tav>
                                      </p:tavLst>
                                    </p:anim>
                                    <p:anim calcmode="lin" valueType="num">
                                      <p:cBhvr additive="base">
                                        <p:cTn id="58" dur="500" fill="hold"/>
                                        <p:tgtEl>
                                          <p:spTgt spid="3">
                                            <p:txEl>
                                              <p:pRg st="7" end="7"/>
                                            </p:txEl>
                                          </p:spTgt>
                                        </p:tgtEl>
                                        <p:attrNameLst>
                                          <p:attrName>ppt_y</p:attrName>
                                        </p:attrNameLst>
                                      </p:cBhvr>
                                      <p:tavLst>
                                        <p:tav tm="0">
                                          <p:val>
                                            <p:strVal val="#ppt_y"/>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8" fill="hold" nodeType="clickEffect">
                                  <p:stCondLst>
                                    <p:cond delay="0"/>
                                  </p:stCondLst>
                                  <p:childTnLst>
                                    <p:set>
                                      <p:cBhvr>
                                        <p:cTn id="62" dur="1" fill="hold">
                                          <p:stCondLst>
                                            <p:cond delay="0"/>
                                          </p:stCondLst>
                                        </p:cTn>
                                        <p:tgtEl>
                                          <p:spTgt spid="3">
                                            <p:txEl>
                                              <p:pRg st="8" end="8"/>
                                            </p:txEl>
                                          </p:spTgt>
                                        </p:tgtEl>
                                        <p:attrNameLst>
                                          <p:attrName>style.visibility</p:attrName>
                                        </p:attrNameLst>
                                      </p:cBhvr>
                                      <p:to>
                                        <p:strVal val="visible"/>
                                      </p:to>
                                    </p:set>
                                    <p:anim calcmode="lin" valueType="num">
                                      <p:cBhvr additive="base">
                                        <p:cTn id="63" dur="500" fill="hold"/>
                                        <p:tgtEl>
                                          <p:spTgt spid="3">
                                            <p:txEl>
                                              <p:pRg st="8" end="8"/>
                                            </p:txEl>
                                          </p:spTgt>
                                        </p:tgtEl>
                                        <p:attrNameLst>
                                          <p:attrName>ppt_x</p:attrName>
                                        </p:attrNameLst>
                                      </p:cBhvr>
                                      <p:tavLst>
                                        <p:tav tm="0">
                                          <p:val>
                                            <p:strVal val="0-#ppt_w/2"/>
                                          </p:val>
                                        </p:tav>
                                        <p:tav tm="100000">
                                          <p:val>
                                            <p:strVal val="#ppt_x"/>
                                          </p:val>
                                        </p:tav>
                                      </p:tavLst>
                                    </p:anim>
                                    <p:anim calcmode="lin" valueType="num">
                                      <p:cBhvr additive="base">
                                        <p:cTn id="64" dur="500" fill="hold"/>
                                        <p:tgtEl>
                                          <p:spTgt spid="3">
                                            <p:txEl>
                                              <p:pRg st="8" end="8"/>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lnSpcReduction="10000"/>
          </a:bodyPr>
          <a:lstStyle/>
          <a:p>
            <a:r>
              <a:rPr lang="en-US" sz="2000" dirty="0" smtClean="0"/>
              <a:t>Solving these six equations,</a:t>
            </a:r>
            <a:endParaRPr lang="en-US" sz="2000" dirty="0" smtClean="0"/>
          </a:p>
          <a:p>
            <a:pPr>
              <a:buNone/>
            </a:pPr>
            <a:r>
              <a:rPr lang="en-US" sz="2000" dirty="0" smtClean="0"/>
              <a:t>		n</a:t>
            </a:r>
            <a:r>
              <a:rPr lang="en-US" sz="2000" baseline="-25000" dirty="0" smtClean="0"/>
              <a:t>x</a:t>
            </a:r>
            <a:r>
              <a:rPr lang="en-US" sz="2000" dirty="0" smtClean="0"/>
              <a:t> =  ±0.707,  o</a:t>
            </a:r>
            <a:r>
              <a:rPr lang="en-US" sz="2000" baseline="-25000" dirty="0" smtClean="0"/>
              <a:t>y</a:t>
            </a:r>
            <a:r>
              <a:rPr lang="en-US" sz="2000" dirty="0" smtClean="0"/>
              <a:t>= 0, o</a:t>
            </a:r>
            <a:r>
              <a:rPr lang="en-US" sz="2000" baseline="-25000" dirty="0" smtClean="0"/>
              <a:t>z</a:t>
            </a:r>
            <a:r>
              <a:rPr lang="en-US" sz="2000" dirty="0" smtClean="0"/>
              <a:t> +1, a</a:t>
            </a:r>
            <a:r>
              <a:rPr lang="en-US" sz="2000" baseline="-25000" dirty="0" smtClean="0"/>
              <a:t>x</a:t>
            </a:r>
            <a:r>
              <a:rPr lang="en-US" sz="2000" dirty="0" smtClean="0"/>
              <a:t> = ±0.707, a</a:t>
            </a:r>
            <a:r>
              <a:rPr lang="en-US" sz="2000" baseline="-25000" dirty="0" smtClean="0"/>
              <a:t>y</a:t>
            </a:r>
            <a:r>
              <a:rPr lang="en-US" sz="2000" dirty="0" smtClean="0"/>
              <a:t> = 0.707</a:t>
            </a:r>
            <a:endParaRPr lang="en-US" sz="2000" dirty="0" smtClean="0"/>
          </a:p>
          <a:p>
            <a:pPr>
              <a:buNone/>
            </a:pPr>
            <a:endParaRPr lang="en-US" sz="2000" dirty="0" smtClean="0"/>
          </a:p>
          <a:p>
            <a:pPr>
              <a:buNone/>
            </a:pPr>
            <a:r>
              <a:rPr lang="en-US" sz="2000" dirty="0" smtClean="0"/>
              <a:t>	n</a:t>
            </a:r>
            <a:r>
              <a:rPr lang="en-US" sz="2000" baseline="-25000" dirty="0" smtClean="0"/>
              <a:t>x</a:t>
            </a:r>
            <a:r>
              <a:rPr lang="en-US" sz="2000" dirty="0" smtClean="0"/>
              <a:t> and a</a:t>
            </a:r>
            <a:r>
              <a:rPr lang="en-US" sz="2000" baseline="-25000" dirty="0" smtClean="0"/>
              <a:t>x</a:t>
            </a:r>
            <a:r>
              <a:rPr lang="en-US" sz="2000" dirty="0" smtClean="0"/>
              <a:t> must have same sign, i.e. it is possible to have 2 sets of mutually perpendicular vector in opposite direction, i.e. it is possible to have multiple solutions.</a:t>
            </a:r>
            <a:endParaRPr lang="en-US" sz="2000" dirty="0" smtClean="0"/>
          </a:p>
          <a:p>
            <a:pPr>
              <a:buNone/>
            </a:pPr>
            <a:endParaRPr lang="en-US" sz="2000" dirty="0" smtClean="0"/>
          </a:p>
          <a:p>
            <a:pPr>
              <a:buNone/>
            </a:pPr>
            <a:r>
              <a:rPr lang="en-US" sz="2000" dirty="0" smtClean="0"/>
              <a:t>                                          ,   </a:t>
            </a:r>
            <a:r>
              <a:rPr lang="en-IN" altLang="en-US" sz="2000" dirty="0" smtClean="0"/>
              <a:t>         </a:t>
            </a:r>
            <a:r>
              <a:rPr lang="en-US" sz="1600" dirty="0" smtClean="0"/>
              <a:t>Or</a:t>
            </a:r>
            <a:endParaRPr lang="en-US" sz="1600" dirty="0" smtClean="0"/>
          </a:p>
          <a:p>
            <a:pPr>
              <a:buNone/>
            </a:pPr>
            <a:endParaRPr lang="en-US" sz="2000" dirty="0" smtClean="0"/>
          </a:p>
          <a:p>
            <a:pPr>
              <a:buNone/>
            </a:pPr>
            <a:r>
              <a:rPr lang="en-US" sz="2000" dirty="0" smtClean="0"/>
              <a:t>	Values represent by three vector and not arbitrary but bounded by these equations. Do not arbitrary use any desired values in matrix.</a:t>
            </a:r>
            <a:endParaRPr lang="en-US" sz="2000" dirty="0" smtClean="0"/>
          </a:p>
          <a:p>
            <a:pPr>
              <a:buNone/>
            </a:pPr>
            <a:endParaRPr lang="en-US" sz="2000" dirty="0" smtClean="0"/>
          </a:p>
          <a:p>
            <a:pPr>
              <a:buNone/>
            </a:pPr>
            <a:r>
              <a:rPr lang="en-US" sz="2000" dirty="0" smtClean="0"/>
              <a:t>	</a:t>
            </a:r>
            <a:endParaRPr lang="en-US" sz="2000" dirty="0" smtClean="0"/>
          </a:p>
          <a:p>
            <a:pPr>
              <a:buNone/>
            </a:pPr>
            <a:endParaRPr lang="en-US" sz="2000" dirty="0" smtClean="0"/>
          </a:p>
          <a:p>
            <a:pPr>
              <a:buNone/>
            </a:pPr>
            <a:endParaRPr lang="en-US" sz="2000" dirty="0" smtClean="0"/>
          </a:p>
          <a:p>
            <a:endParaRPr lang="en-US" sz="2000" dirty="0" smtClean="0"/>
          </a:p>
        </p:txBody>
      </p:sp>
      <p:pic>
        <p:nvPicPr>
          <p:cNvPr id="39938" name="Picture 2"/>
          <p:cNvPicPr>
            <a:picLocks noChangeAspect="1" noChangeArrowheads="1"/>
          </p:cNvPicPr>
          <p:nvPr/>
        </p:nvPicPr>
        <p:blipFill>
          <a:blip r:embed="rId1" cstate="print">
            <a:clrChange>
              <a:clrFrom>
                <a:srgbClr val="FFFFFF"/>
              </a:clrFrom>
              <a:clrTo>
                <a:srgbClr val="FFFFFF">
                  <a:alpha val="0"/>
                </a:srgbClr>
              </a:clrTo>
            </a:clrChange>
          </a:blip>
          <a:srcRect/>
          <a:stretch>
            <a:fillRect/>
          </a:stretch>
        </p:blipFill>
        <p:spPr bwMode="auto">
          <a:xfrm>
            <a:off x="1219200" y="3657600"/>
            <a:ext cx="2219325" cy="819150"/>
          </a:xfrm>
          <a:prstGeom prst="rect">
            <a:avLst/>
          </a:prstGeom>
          <a:noFill/>
        </p:spPr>
      </p:pic>
      <p:pic>
        <p:nvPicPr>
          <p:cNvPr id="39937" name="Picture 1"/>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4267200" y="3657600"/>
            <a:ext cx="2352675" cy="819150"/>
          </a:xfrm>
          <a:prstGeom prst="rect">
            <a:avLst/>
          </a:prstGeom>
          <a:noFill/>
        </p:spPr>
      </p:pic>
      <p:sp>
        <p:nvSpPr>
          <p:cNvPr id="39939" name="Rectangle 3"/>
          <p:cNvSpPr>
            <a:spLocks noChangeArrowheads="1"/>
          </p:cNvSpPr>
          <p:nvPr/>
        </p:nvSpPr>
        <p:spPr bwMode="auto">
          <a:xfrm>
            <a:off x="0" y="0"/>
            <a:ext cx="9144000" cy="457200"/>
          </a:xfrm>
          <a:prstGeom prst="rect">
            <a:avLst/>
          </a:prstGeom>
          <a:noFill/>
          <a:ln w="9525">
            <a:noFill/>
            <a:miter lim="800000"/>
          </a:ln>
          <a:effectLst/>
        </p:spPr>
        <p:txBody>
          <a:bodyPr vert="horz" wrap="none" lIns="91440" tIns="45720" rIns="91440" bIns="45720" numCol="1" anchor="ctr" anchorCtr="0" compatLnSpc="1">
            <a:spAutoFit/>
          </a:bodyPr>
          <a:lstStyle/>
          <a:p>
            <a:endParaRPr lang="en-US"/>
          </a:p>
        </p:txBody>
      </p:sp>
      <p:sp>
        <p:nvSpPr>
          <p:cNvPr id="39941" name="Rectangle 5"/>
          <p:cNvSpPr>
            <a:spLocks noChangeArrowheads="1"/>
          </p:cNvSpPr>
          <p:nvPr/>
        </p:nvSpPr>
        <p:spPr bwMode="auto">
          <a:xfrm>
            <a:off x="0" y="2552700"/>
            <a:ext cx="9144000" cy="457200"/>
          </a:xfrm>
          <a:prstGeom prst="rect">
            <a:avLst/>
          </a:prstGeom>
          <a:noFill/>
          <a:ln w="9525">
            <a:noFill/>
            <a:miter lim="800000"/>
          </a:ln>
          <a:effectLst/>
        </p:spPr>
        <p:txBody>
          <a:bodyPr vert="horz" wrap="none" lIns="91440" tIns="45720" rIns="91440" bIns="45720" numCol="1" anchor="ctr"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endParaRPr kumimoji="0" lang="en-US"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endParaRPr>
          </a:p>
        </p:txBody>
      </p:sp>
      <p:sp>
        <p:nvSpPr>
          <p:cNvPr id="8" name="Title 1"/>
          <p:cNvSpPr>
            <a:spLocks noGrp="1"/>
          </p:cNvSpPr>
          <p:nvPr>
            <p:ph type="title"/>
          </p:nvPr>
        </p:nvSpPr>
        <p:spPr>
          <a:xfrm>
            <a:off x="457200" y="274638"/>
            <a:ext cx="8229600" cy="725470"/>
          </a:xfrm>
        </p:spPr>
        <p:txBody>
          <a:bodyPr>
            <a:normAutofit fontScale="90000"/>
          </a:bodyPr>
          <a:lstStyle/>
          <a:p>
            <a:r>
              <a:rPr lang="en-IN" dirty="0" smtClean="0">
                <a:latin typeface="Times New Roman" panose="02020603050405020304" pitchFamily="18" charset="0"/>
                <a:ea typeface="MS PGothic" panose="020B0600070205080204" pitchFamily="34" charset="-128"/>
                <a:cs typeface="Times New Roman" panose="02020603050405020304" pitchFamily="18" charset="0"/>
              </a:rPr>
              <a:t>Robot Kinematics</a:t>
            </a:r>
            <a:endParaRPr lang="en-US"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39938"/>
                                        </p:tgtEl>
                                        <p:attrNameLst>
                                          <p:attrName>style.visibility</p:attrName>
                                        </p:attrNameLst>
                                      </p:cBhvr>
                                      <p:to>
                                        <p:strVal val="visible"/>
                                      </p:to>
                                    </p:set>
                                    <p:anim calcmode="lin" valueType="num">
                                      <p:cBhvr additive="base">
                                        <p:cTn id="25" dur="500" fill="hold"/>
                                        <p:tgtEl>
                                          <p:spTgt spid="39938"/>
                                        </p:tgtEl>
                                        <p:attrNameLst>
                                          <p:attrName>ppt_x</p:attrName>
                                        </p:attrNameLst>
                                      </p:cBhvr>
                                      <p:tavLst>
                                        <p:tav tm="0">
                                          <p:val>
                                            <p:strVal val="0-#ppt_w/2"/>
                                          </p:val>
                                        </p:tav>
                                        <p:tav tm="100000">
                                          <p:val>
                                            <p:strVal val="#ppt_x"/>
                                          </p:val>
                                        </p:tav>
                                      </p:tavLst>
                                    </p:anim>
                                    <p:anim calcmode="lin" valueType="num">
                                      <p:cBhvr additive="base">
                                        <p:cTn id="26" dur="500" fill="hold"/>
                                        <p:tgtEl>
                                          <p:spTgt spid="39938"/>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 calcmode="lin" valueType="num">
                                      <p:cBhvr additive="base">
                                        <p:cTn id="31" dur="500" fill="hold"/>
                                        <p:tgtEl>
                                          <p:spTgt spid="3">
                                            <p:txEl>
                                              <p:pRg st="5" end="5"/>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3">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nodeType="clickEffect">
                                  <p:stCondLst>
                                    <p:cond delay="0"/>
                                  </p:stCondLst>
                                  <p:childTnLst>
                                    <p:set>
                                      <p:cBhvr>
                                        <p:cTn id="36" dur="1" fill="hold">
                                          <p:stCondLst>
                                            <p:cond delay="0"/>
                                          </p:stCondLst>
                                        </p:cTn>
                                        <p:tgtEl>
                                          <p:spTgt spid="39937"/>
                                        </p:tgtEl>
                                        <p:attrNameLst>
                                          <p:attrName>style.visibility</p:attrName>
                                        </p:attrNameLst>
                                      </p:cBhvr>
                                      <p:to>
                                        <p:strVal val="visible"/>
                                      </p:to>
                                    </p:set>
                                    <p:anim calcmode="lin" valueType="num">
                                      <p:cBhvr additive="base">
                                        <p:cTn id="37" dur="500" fill="hold"/>
                                        <p:tgtEl>
                                          <p:spTgt spid="39937"/>
                                        </p:tgtEl>
                                        <p:attrNameLst>
                                          <p:attrName>ppt_x</p:attrName>
                                        </p:attrNameLst>
                                      </p:cBhvr>
                                      <p:tavLst>
                                        <p:tav tm="0">
                                          <p:val>
                                            <p:strVal val="0-#ppt_w/2"/>
                                          </p:val>
                                        </p:tav>
                                        <p:tav tm="100000">
                                          <p:val>
                                            <p:strVal val="#ppt_x"/>
                                          </p:val>
                                        </p:tav>
                                      </p:tavLst>
                                    </p:anim>
                                    <p:anim calcmode="lin" valueType="num">
                                      <p:cBhvr additive="base">
                                        <p:cTn id="38" dur="500" fill="hold"/>
                                        <p:tgtEl>
                                          <p:spTgt spid="39937"/>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nodeType="clickEffect">
                                  <p:stCondLst>
                                    <p:cond delay="0"/>
                                  </p:stCondLst>
                                  <p:childTnLst>
                                    <p:set>
                                      <p:cBhvr>
                                        <p:cTn id="42" dur="1" fill="hold">
                                          <p:stCondLst>
                                            <p:cond delay="0"/>
                                          </p:stCondLst>
                                        </p:cTn>
                                        <p:tgtEl>
                                          <p:spTgt spid="3">
                                            <p:txEl>
                                              <p:pRg st="7" end="7"/>
                                            </p:txEl>
                                          </p:spTgt>
                                        </p:tgtEl>
                                        <p:attrNameLst>
                                          <p:attrName>style.visibility</p:attrName>
                                        </p:attrNameLst>
                                      </p:cBhvr>
                                      <p:to>
                                        <p:strVal val="visible"/>
                                      </p:to>
                                    </p:set>
                                    <p:anim calcmode="lin" valueType="num">
                                      <p:cBhvr additive="base">
                                        <p:cTn id="43" dur="500" fill="hold"/>
                                        <p:tgtEl>
                                          <p:spTgt spid="3">
                                            <p:txEl>
                                              <p:pRg st="7" end="7"/>
                                            </p:txEl>
                                          </p:spTgt>
                                        </p:tgtEl>
                                        <p:attrNameLst>
                                          <p:attrName>ppt_x</p:attrName>
                                        </p:attrNameLst>
                                      </p:cBhvr>
                                      <p:tavLst>
                                        <p:tav tm="0">
                                          <p:val>
                                            <p:strVal val="0-#ppt_w/2"/>
                                          </p:val>
                                        </p:tav>
                                        <p:tav tm="100000">
                                          <p:val>
                                            <p:strVal val="#ppt_x"/>
                                          </p:val>
                                        </p:tav>
                                      </p:tavLst>
                                    </p:anim>
                                    <p:anim calcmode="lin" valueType="num">
                                      <p:cBhvr additive="base">
                                        <p:cTn id="44" dur="500" fill="hold"/>
                                        <p:tgtEl>
                                          <p:spTgt spid="3">
                                            <p:txEl>
                                              <p:pRg st="7" end="7"/>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524000"/>
            <a:ext cx="8229600" cy="4953000"/>
          </a:xfrm>
        </p:spPr>
        <p:txBody>
          <a:bodyPr/>
          <a:lstStyle/>
          <a:p>
            <a:pPr algn="just">
              <a:buNone/>
            </a:pPr>
            <a:r>
              <a:rPr lang="en-US" sz="2800" b="1" dirty="0"/>
              <a:t>Homogeneous transformations: </a:t>
            </a:r>
            <a:endParaRPr lang="en-US" sz="2800" b="1" dirty="0"/>
          </a:p>
          <a:p>
            <a:pPr algn="just">
              <a:spcBef>
                <a:spcPts val="1200"/>
              </a:spcBef>
            </a:pPr>
            <a:r>
              <a:rPr lang="en-IN" sz="2400" dirty="0"/>
              <a:t>In robots, both for kinematics (forward and inverse) and for differential motions, we desire square </a:t>
            </a:r>
            <a:r>
              <a:rPr lang="en-IN" sz="2400" dirty="0" smtClean="0"/>
              <a:t>matrices.</a:t>
            </a:r>
            <a:endParaRPr lang="en-IN" sz="2400" dirty="0" smtClean="0"/>
          </a:p>
          <a:p>
            <a:pPr algn="just">
              <a:spcBef>
                <a:spcPts val="1200"/>
              </a:spcBef>
            </a:pPr>
            <a:r>
              <a:rPr lang="en-IN" sz="2400" dirty="0" smtClean="0"/>
              <a:t>To </a:t>
            </a:r>
            <a:r>
              <a:rPr lang="en-IN" sz="2400" dirty="0"/>
              <a:t>represent both </a:t>
            </a:r>
            <a:r>
              <a:rPr lang="en-IN" sz="2400" u="sng" dirty="0"/>
              <a:t>orientation</a:t>
            </a:r>
            <a:r>
              <a:rPr lang="en-IN" sz="2400" dirty="0"/>
              <a:t> and </a:t>
            </a:r>
            <a:r>
              <a:rPr lang="en-IN" sz="2400" u="sng" dirty="0"/>
              <a:t>position</a:t>
            </a:r>
            <a:r>
              <a:rPr lang="en-IN" sz="2400" dirty="0"/>
              <a:t> in the same </a:t>
            </a:r>
            <a:r>
              <a:rPr lang="en-IN" sz="2400" dirty="0" smtClean="0"/>
              <a:t>matrix. </a:t>
            </a:r>
            <a:r>
              <a:rPr lang="en-IN" sz="2400" dirty="0"/>
              <a:t>W</a:t>
            </a:r>
            <a:r>
              <a:rPr lang="en-IN" sz="2400" dirty="0" smtClean="0"/>
              <a:t>e </a:t>
            </a:r>
            <a:r>
              <a:rPr lang="en-IN" sz="2400" dirty="0"/>
              <a:t>add scale </a:t>
            </a:r>
            <a:r>
              <a:rPr lang="en-IN" sz="2400" dirty="0" smtClean="0"/>
              <a:t>factors </a:t>
            </a:r>
            <a:r>
              <a:rPr lang="en-IN" sz="2400" dirty="0"/>
              <a:t>to make it a </a:t>
            </a:r>
            <a:r>
              <a:rPr lang="en-IN" sz="2400" dirty="0" smtClean="0"/>
              <a:t>4×4 </a:t>
            </a:r>
            <a:r>
              <a:rPr lang="en-IN" sz="2400" dirty="0"/>
              <a:t>Matrix that is square </a:t>
            </a:r>
            <a:r>
              <a:rPr lang="en-IN" sz="2400" dirty="0" smtClean="0"/>
              <a:t>matrix.</a:t>
            </a:r>
            <a:endParaRPr lang="en-IN" sz="2400" dirty="0" smtClean="0"/>
          </a:p>
          <a:p>
            <a:pPr algn="just">
              <a:spcBef>
                <a:spcPts val="1200"/>
              </a:spcBef>
            </a:pPr>
            <a:r>
              <a:rPr lang="en-IN" sz="2400" dirty="0" smtClean="0"/>
              <a:t>Matrices </a:t>
            </a:r>
            <a:r>
              <a:rPr lang="en-IN" sz="2400" dirty="0"/>
              <a:t>of this type are called h</a:t>
            </a:r>
            <a:r>
              <a:rPr lang="en-IN" sz="2400" dirty="0" smtClean="0"/>
              <a:t>omogeneous matrices.</a:t>
            </a:r>
            <a:endParaRPr lang="en-IN" sz="2400" dirty="0" smtClean="0"/>
          </a:p>
        </p:txBody>
      </p:sp>
      <p:sp>
        <p:nvSpPr>
          <p:cNvPr id="23554" name="Rectangle 2"/>
          <p:cNvSpPr>
            <a:spLocks noChangeArrowheads="1"/>
          </p:cNvSpPr>
          <p:nvPr/>
        </p:nvSpPr>
        <p:spPr bwMode="auto">
          <a:xfrm>
            <a:off x="0" y="0"/>
            <a:ext cx="9144000" cy="457200"/>
          </a:xfrm>
          <a:prstGeom prst="rect">
            <a:avLst/>
          </a:prstGeom>
          <a:noFill/>
          <a:ln w="9525">
            <a:noFill/>
            <a:miter lim="800000"/>
          </a:ln>
          <a:effectLst/>
        </p:spPr>
        <p:txBody>
          <a:bodyPr vert="horz" wrap="none" lIns="91440" tIns="45720" rIns="91440" bIns="45720" numCol="1" anchor="ctr" anchorCtr="0" compatLnSpc="1">
            <a:spAutoFit/>
          </a:bodyPr>
          <a:lstStyle/>
          <a:p>
            <a:endParaRPr lang="en-US"/>
          </a:p>
        </p:txBody>
      </p:sp>
      <p:sp>
        <p:nvSpPr>
          <p:cNvPr id="23555" name="Rectangle 3"/>
          <p:cNvSpPr>
            <a:spLocks noChangeArrowheads="1"/>
          </p:cNvSpPr>
          <p:nvPr/>
        </p:nvSpPr>
        <p:spPr bwMode="auto">
          <a:xfrm>
            <a:off x="0" y="695325"/>
            <a:ext cx="9144000" cy="0"/>
          </a:xfrm>
          <a:prstGeom prst="rect">
            <a:avLst/>
          </a:prstGeom>
          <a:noFill/>
          <a:ln w="9525">
            <a:noFill/>
            <a:miter lim="800000"/>
          </a:ln>
          <a:effectLst/>
        </p:spPr>
        <p:txBody>
          <a:bodyPr vert="horz" wrap="none" lIns="91440" tIns="45720" rIns="91440" bIns="45720" numCol="1" anchor="ctr"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endParaRPr kumimoji="0" lang="en-US"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endParaRPr>
          </a:p>
        </p:txBody>
      </p:sp>
      <p:sp>
        <p:nvSpPr>
          <p:cNvPr id="7" name="Title 1"/>
          <p:cNvSpPr>
            <a:spLocks noGrp="1"/>
          </p:cNvSpPr>
          <p:nvPr>
            <p:ph type="title"/>
          </p:nvPr>
        </p:nvSpPr>
        <p:spPr>
          <a:xfrm>
            <a:off x="457200" y="274638"/>
            <a:ext cx="8229600" cy="725470"/>
          </a:xfrm>
        </p:spPr>
        <p:txBody>
          <a:bodyPr>
            <a:normAutofit fontScale="90000"/>
          </a:bodyPr>
          <a:lstStyle/>
          <a:p>
            <a:r>
              <a:rPr lang="en-IN" dirty="0" smtClean="0">
                <a:latin typeface="Times New Roman" panose="02020603050405020304" pitchFamily="18" charset="0"/>
                <a:ea typeface="MS PGothic" panose="020B0600070205080204" pitchFamily="34" charset="-128"/>
                <a:cs typeface="Times New Roman" panose="02020603050405020304" pitchFamily="18" charset="0"/>
              </a:rPr>
              <a:t>Robot Kinematics</a:t>
            </a:r>
            <a:endParaRPr lang="en-US"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algn="just"/>
            <a:r>
              <a:rPr lang="en-IN" sz="2400" dirty="0"/>
              <a:t>Homogeneous or square matrices have the following advantages:</a:t>
            </a:r>
            <a:endParaRPr lang="en-IN" sz="2400" dirty="0"/>
          </a:p>
          <a:p>
            <a:pPr lvl="1" algn="just"/>
            <a:r>
              <a:rPr lang="en-IN" sz="2400" dirty="0"/>
              <a:t>Easier to calculate inverse of square Matrix than rectangular matrix.</a:t>
            </a:r>
            <a:endParaRPr lang="en-IN" sz="2400" dirty="0"/>
          </a:p>
          <a:p>
            <a:pPr lvl="1" algn="just"/>
            <a:r>
              <a:rPr lang="en-IN" sz="2400" dirty="0"/>
              <a:t>Multiplication of square matrices becomes easier since dimensions of matrix always match. </a:t>
            </a:r>
            <a:endParaRPr lang="en-IN" sz="2400" dirty="0"/>
          </a:p>
          <a:p>
            <a:pPr marL="457200" lvl="1" indent="0" algn="just">
              <a:buNone/>
            </a:pPr>
            <a:r>
              <a:rPr lang="en-IN" sz="2400" dirty="0"/>
              <a:t>	(</a:t>
            </a:r>
            <a:r>
              <a:rPr lang="en-IN" sz="2400" dirty="0" err="1"/>
              <a:t>m×m</a:t>
            </a:r>
            <a:r>
              <a:rPr lang="en-IN" sz="2400" dirty="0"/>
              <a:t> and </a:t>
            </a:r>
            <a:r>
              <a:rPr lang="en-IN" sz="2400" dirty="0" err="1"/>
              <a:t>m×m</a:t>
            </a:r>
            <a:r>
              <a:rPr lang="en-IN" sz="2400" dirty="0"/>
              <a:t> dimensions)</a:t>
            </a:r>
            <a:endParaRPr lang="en-IN" sz="2400" dirty="0"/>
          </a:p>
          <a:p>
            <a:endParaRPr lang="en-IN" dirty="0"/>
          </a:p>
        </p:txBody>
      </p:sp>
      <p:sp>
        <p:nvSpPr>
          <p:cNvPr id="4" name="Title 1"/>
          <p:cNvSpPr>
            <a:spLocks noGrp="1"/>
          </p:cNvSpPr>
          <p:nvPr>
            <p:ph type="title"/>
          </p:nvPr>
        </p:nvSpPr>
        <p:spPr>
          <a:xfrm>
            <a:off x="457200" y="274638"/>
            <a:ext cx="8229600" cy="725470"/>
          </a:xfrm>
        </p:spPr>
        <p:txBody>
          <a:bodyPr>
            <a:normAutofit fontScale="90000"/>
          </a:bodyPr>
          <a:lstStyle/>
          <a:p>
            <a:r>
              <a:rPr lang="en-IN" dirty="0" smtClean="0">
                <a:latin typeface="Times New Roman" panose="02020603050405020304" pitchFamily="18" charset="0"/>
                <a:ea typeface="MS PGothic" panose="020B0600070205080204" pitchFamily="34" charset="-128"/>
                <a:cs typeface="Times New Roman" panose="02020603050405020304" pitchFamily="18" charset="0"/>
              </a:rPr>
              <a:t>Robot Kinematics</a:t>
            </a:r>
            <a:endParaRPr lang="en-US"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 space</a:t>
            </a:r>
            <a:endParaRPr lang="en-US" dirty="0"/>
          </a:p>
        </p:txBody>
      </p:sp>
      <p:sp>
        <p:nvSpPr>
          <p:cNvPr id="3" name="Content Placeholder 2"/>
          <p:cNvSpPr>
            <a:spLocks noGrp="1"/>
          </p:cNvSpPr>
          <p:nvPr>
            <p:ph idx="1"/>
          </p:nvPr>
        </p:nvSpPr>
        <p:spPr/>
        <p:txBody>
          <a:bodyPr/>
          <a:lstStyle/>
          <a:p>
            <a:endParaRPr lang="en-US"/>
          </a:p>
        </p:txBody>
      </p:sp>
      <p:pic>
        <p:nvPicPr>
          <p:cNvPr id="39938" name="Picture 2"/>
          <p:cNvPicPr>
            <a:picLocks noChangeAspect="1" noChangeArrowheads="1"/>
          </p:cNvPicPr>
          <p:nvPr/>
        </p:nvPicPr>
        <p:blipFill>
          <a:blip r:embed="rId1"/>
          <a:srcRect/>
          <a:stretch>
            <a:fillRect/>
          </a:stretch>
        </p:blipFill>
        <p:spPr bwMode="auto">
          <a:xfrm>
            <a:off x="228600" y="1752600"/>
            <a:ext cx="8769241" cy="4148138"/>
          </a:xfrm>
          <a:prstGeom prst="rect">
            <a:avLst/>
          </a:prstGeom>
          <a:noFill/>
          <a:ln w="9525">
            <a:noFill/>
            <a:miter lim="800000"/>
            <a:headEnd/>
            <a:tailEnd/>
          </a:ln>
          <a:effectLst/>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algn="just">
              <a:spcBef>
                <a:spcPts val="1200"/>
              </a:spcBef>
            </a:pPr>
            <a:r>
              <a:rPr lang="en-IN" sz="2400" dirty="0"/>
              <a:t>When a frame </a:t>
            </a:r>
            <a:r>
              <a:rPr lang="en-IN" sz="2400" dirty="0" smtClean="0"/>
              <a:t>(a vector, an </a:t>
            </a:r>
            <a:r>
              <a:rPr lang="en-IN" sz="2400" dirty="0"/>
              <a:t>object or a moving </a:t>
            </a:r>
            <a:r>
              <a:rPr lang="en-IN" sz="2400" dirty="0" smtClean="0"/>
              <a:t>frame) </a:t>
            </a:r>
            <a:r>
              <a:rPr lang="en-IN" sz="2400" dirty="0"/>
              <a:t>moves in space relative to a fixed </a:t>
            </a:r>
            <a:r>
              <a:rPr lang="en-IN" sz="2400" dirty="0" smtClean="0"/>
              <a:t>frame, </a:t>
            </a:r>
            <a:r>
              <a:rPr lang="en-IN" sz="2400" dirty="0"/>
              <a:t>we can represent this </a:t>
            </a:r>
            <a:r>
              <a:rPr lang="en-IN" sz="2400" dirty="0" smtClean="0"/>
              <a:t>motion (</a:t>
            </a:r>
            <a:r>
              <a:rPr lang="en-IN" sz="2400" dirty="0"/>
              <a:t>change in location and </a:t>
            </a:r>
            <a:r>
              <a:rPr lang="en-IN" sz="2400" dirty="0" smtClean="0"/>
              <a:t>orientation) </a:t>
            </a:r>
            <a:r>
              <a:rPr lang="en-IN" sz="2400" dirty="0"/>
              <a:t>in a form similar to frame </a:t>
            </a:r>
            <a:r>
              <a:rPr lang="en-IN" sz="2400" dirty="0" smtClean="0"/>
              <a:t>representation.</a:t>
            </a:r>
            <a:endParaRPr lang="en-IN" sz="2400" dirty="0" smtClean="0"/>
          </a:p>
          <a:p>
            <a:pPr algn="just">
              <a:spcBef>
                <a:spcPts val="1200"/>
              </a:spcBef>
            </a:pPr>
            <a:r>
              <a:rPr lang="en-IN" sz="2400" dirty="0" smtClean="0"/>
              <a:t> </a:t>
            </a:r>
            <a:r>
              <a:rPr lang="en-IN" sz="2400" dirty="0"/>
              <a:t>Transformation </a:t>
            </a:r>
            <a:r>
              <a:rPr lang="en-IN" sz="2400" dirty="0" smtClean="0"/>
              <a:t>maybe:-</a:t>
            </a:r>
            <a:endParaRPr lang="en-IN" sz="2400" dirty="0" smtClean="0"/>
          </a:p>
          <a:p>
            <a:pPr lvl="1" algn="just">
              <a:spcBef>
                <a:spcPts val="1200"/>
              </a:spcBef>
            </a:pPr>
            <a:r>
              <a:rPr lang="en-IN" sz="2400" dirty="0" smtClean="0"/>
              <a:t>Pure translational</a:t>
            </a:r>
            <a:endParaRPr lang="en-IN" sz="2400" dirty="0" smtClean="0"/>
          </a:p>
          <a:p>
            <a:pPr lvl="1" algn="just">
              <a:spcBef>
                <a:spcPts val="1200"/>
              </a:spcBef>
            </a:pPr>
            <a:r>
              <a:rPr lang="en-IN" sz="2400" dirty="0" smtClean="0"/>
              <a:t>Pure rotation </a:t>
            </a:r>
            <a:r>
              <a:rPr lang="en-IN" sz="2400" dirty="0"/>
              <a:t>about an </a:t>
            </a:r>
            <a:r>
              <a:rPr lang="en-IN" sz="2400" dirty="0" smtClean="0"/>
              <a:t>axis</a:t>
            </a:r>
            <a:endParaRPr lang="en-IN" sz="2400" dirty="0" smtClean="0"/>
          </a:p>
          <a:p>
            <a:pPr lvl="1" algn="just">
              <a:spcBef>
                <a:spcPts val="1200"/>
              </a:spcBef>
            </a:pPr>
            <a:r>
              <a:rPr lang="en-IN" sz="2400" dirty="0" smtClean="0"/>
              <a:t>Combination </a:t>
            </a:r>
            <a:r>
              <a:rPr lang="en-IN" sz="2400" dirty="0"/>
              <a:t>of translations </a:t>
            </a:r>
            <a:r>
              <a:rPr lang="en-IN" sz="2400" dirty="0" smtClean="0"/>
              <a:t>or rotations</a:t>
            </a:r>
            <a:endParaRPr lang="en-IN" sz="2400" dirty="0" smtClean="0"/>
          </a:p>
          <a:p>
            <a:pPr algn="just"/>
            <a:endParaRPr lang="en-IN" sz="2400" dirty="0"/>
          </a:p>
        </p:txBody>
      </p:sp>
      <p:sp>
        <p:nvSpPr>
          <p:cNvPr id="4" name="Title 1"/>
          <p:cNvSpPr>
            <a:spLocks noGrp="1"/>
          </p:cNvSpPr>
          <p:nvPr>
            <p:ph type="title"/>
          </p:nvPr>
        </p:nvSpPr>
        <p:spPr>
          <a:xfrm>
            <a:off x="457200" y="274638"/>
            <a:ext cx="8229600" cy="725470"/>
          </a:xfrm>
        </p:spPr>
        <p:txBody>
          <a:bodyPr>
            <a:normAutofit fontScale="90000"/>
          </a:bodyPr>
          <a:lstStyle/>
          <a:p>
            <a:r>
              <a:rPr lang="en-IN" dirty="0" smtClean="0">
                <a:latin typeface="Times New Roman" panose="02020603050405020304" pitchFamily="18" charset="0"/>
                <a:ea typeface="MS PGothic" panose="020B0600070205080204" pitchFamily="34" charset="-128"/>
                <a:cs typeface="Times New Roman" panose="02020603050405020304" pitchFamily="18" charset="0"/>
              </a:rPr>
              <a:t>Robot Kinematics</a:t>
            </a:r>
            <a:endParaRPr lang="en-US"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1447800"/>
            <a:ext cx="8229600" cy="4525963"/>
          </a:xfrm>
        </p:spPr>
        <p:txBody>
          <a:bodyPr/>
          <a:lstStyle/>
          <a:p>
            <a:pPr>
              <a:buNone/>
            </a:pPr>
            <a:r>
              <a:rPr lang="en-US" sz="2000" b="1" dirty="0" smtClean="0"/>
              <a:t>Pure Translation</a:t>
            </a:r>
            <a:r>
              <a:rPr lang="en-US" sz="2000" dirty="0" smtClean="0"/>
              <a:t>:</a:t>
            </a:r>
            <a:endParaRPr lang="en-US" sz="2000" dirty="0" smtClean="0"/>
          </a:p>
          <a:p>
            <a:pPr lvl="1">
              <a:buFont typeface="Arial" panose="020B0604020202020204" pitchFamily="34" charset="0"/>
              <a:buChar char="•"/>
            </a:pPr>
            <a:r>
              <a:rPr lang="en-US" sz="2000" dirty="0" smtClean="0"/>
              <a:t>If a frame moves in space </a:t>
            </a:r>
            <a:r>
              <a:rPr lang="en-US" sz="2000" u="sng" dirty="0" smtClean="0"/>
              <a:t>without</a:t>
            </a:r>
            <a:r>
              <a:rPr lang="en-US" sz="2000" dirty="0" smtClean="0"/>
              <a:t> any change in orientation, the transformation is pure translational.</a:t>
            </a:r>
            <a:endParaRPr lang="en-US" sz="2000" dirty="0" smtClean="0"/>
          </a:p>
          <a:p>
            <a:pPr lvl="1">
              <a:buFont typeface="Arial" panose="020B0604020202020204" pitchFamily="34" charset="0"/>
              <a:buChar char="•"/>
            </a:pPr>
            <a:r>
              <a:rPr lang="en-US" sz="2000" dirty="0" smtClean="0"/>
              <a:t>In this case, directional unit vectors </a:t>
            </a:r>
            <a:r>
              <a:rPr lang="en-US" sz="2000" i="1" dirty="0" smtClean="0"/>
              <a:t>n̄</a:t>
            </a:r>
            <a:r>
              <a:rPr lang="en-US" sz="2000" dirty="0" smtClean="0"/>
              <a:t>, ō, ā remain in same direction and do not change.</a:t>
            </a:r>
            <a:endParaRPr lang="en-US" sz="2000" dirty="0" smtClean="0"/>
          </a:p>
          <a:p>
            <a:pPr lvl="1">
              <a:buFont typeface="Arial" panose="020B0604020202020204" pitchFamily="34" charset="0"/>
              <a:buChar char="•"/>
            </a:pPr>
            <a:endParaRPr lang="en-US" sz="2000" dirty="0" smtClean="0"/>
          </a:p>
          <a:p>
            <a:pPr lvl="1">
              <a:buNone/>
            </a:pPr>
            <a:endParaRPr lang="en-US" sz="2000" dirty="0" smtClean="0"/>
          </a:p>
          <a:p>
            <a:pPr lvl="1">
              <a:buFont typeface="Arial" panose="020B0604020202020204" pitchFamily="34" charset="0"/>
              <a:buChar char="•"/>
            </a:pPr>
            <a:endParaRPr lang="en-US" sz="2000" dirty="0" smtClean="0"/>
          </a:p>
          <a:p>
            <a:pPr lvl="1">
              <a:buFont typeface="Arial" panose="020B0604020202020204" pitchFamily="34" charset="0"/>
              <a:buChar char="•"/>
            </a:pPr>
            <a:endParaRPr lang="en-US" sz="2000" dirty="0" smtClean="0"/>
          </a:p>
          <a:p>
            <a:pPr lvl="1">
              <a:buFont typeface="Arial" panose="020B0604020202020204" pitchFamily="34" charset="0"/>
              <a:buChar char="•"/>
            </a:pPr>
            <a:r>
              <a:rPr lang="en-US" sz="2000" dirty="0" smtClean="0"/>
              <a:t>Where </a:t>
            </a:r>
            <a:r>
              <a:rPr lang="en-US" sz="2000" dirty="0" err="1" smtClean="0"/>
              <a:t>d</a:t>
            </a:r>
            <a:r>
              <a:rPr lang="en-US" sz="2000" baseline="-25000" dirty="0" err="1" smtClean="0"/>
              <a:t>x</a:t>
            </a:r>
            <a:r>
              <a:rPr lang="en-US" sz="2000" dirty="0" err="1" smtClean="0"/>
              <a:t>,d</a:t>
            </a:r>
            <a:r>
              <a:rPr lang="en-US" sz="2000" baseline="-25000" dirty="0" err="1" smtClean="0"/>
              <a:t>y</a:t>
            </a:r>
            <a:r>
              <a:rPr lang="en-US" sz="2000" dirty="0" err="1" smtClean="0"/>
              <a:t>,d</a:t>
            </a:r>
            <a:r>
              <a:rPr lang="en-US" sz="2000" baseline="-25000" dirty="0" err="1" smtClean="0"/>
              <a:t>z</a:t>
            </a:r>
            <a:r>
              <a:rPr lang="en-US" sz="2000" baseline="-25000" dirty="0" smtClean="0"/>
              <a:t> </a:t>
            </a:r>
            <a:r>
              <a:rPr lang="en-US" sz="2000" dirty="0" smtClean="0"/>
              <a:t> are the 3 components of pure translational vector d relative to x, y, and z axes of the reference frame.</a:t>
            </a:r>
            <a:endParaRPr lang="en-US" sz="2000" baseline="-25000" dirty="0"/>
          </a:p>
        </p:txBody>
      </p:sp>
      <p:pic>
        <p:nvPicPr>
          <p:cNvPr id="5" name="Picture 4" descr="C:\Users\Student21\Pictures\321.png"/>
          <p:cNvPicPr/>
          <p:nvPr/>
        </p:nvPicPr>
        <p:blipFill>
          <a:blip r:embed="rId1" cstate="print"/>
          <a:srcRect l="32532" t="45192" r="33333" b="28125"/>
          <a:stretch>
            <a:fillRect/>
          </a:stretch>
        </p:blipFill>
        <p:spPr bwMode="auto">
          <a:xfrm>
            <a:off x="4114800" y="3352800"/>
            <a:ext cx="2133600" cy="1057275"/>
          </a:xfrm>
          <a:prstGeom prst="rect">
            <a:avLst/>
          </a:prstGeom>
          <a:noFill/>
          <a:ln w="9525">
            <a:noFill/>
            <a:miter lim="800000"/>
            <a:headEnd/>
            <a:tailEnd/>
          </a:ln>
        </p:spPr>
      </p:pic>
      <p:sp>
        <p:nvSpPr>
          <p:cNvPr id="6" name="Title 1"/>
          <p:cNvSpPr>
            <a:spLocks noGrp="1"/>
          </p:cNvSpPr>
          <p:nvPr>
            <p:ph type="title"/>
          </p:nvPr>
        </p:nvSpPr>
        <p:spPr>
          <a:xfrm>
            <a:off x="457200" y="274638"/>
            <a:ext cx="8229600" cy="725470"/>
          </a:xfrm>
        </p:spPr>
        <p:txBody>
          <a:bodyPr>
            <a:normAutofit fontScale="90000"/>
          </a:bodyPr>
          <a:lstStyle/>
          <a:p>
            <a:r>
              <a:rPr lang="en-IN" dirty="0" smtClean="0">
                <a:latin typeface="Times New Roman" panose="02020603050405020304" pitchFamily="18" charset="0"/>
                <a:ea typeface="MS PGothic" panose="020B0600070205080204" pitchFamily="34" charset="-128"/>
                <a:cs typeface="Times New Roman" panose="02020603050405020304" pitchFamily="18" charset="0"/>
              </a:rPr>
              <a:t>Robot Kinematics</a:t>
            </a:r>
            <a:endParaRPr lang="en-US"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additive="base">
                                        <p:cTn id="25" dur="500" fill="hold"/>
                                        <p:tgtEl>
                                          <p:spTgt spid="5"/>
                                        </p:tgtEl>
                                        <p:attrNameLst>
                                          <p:attrName>ppt_x</p:attrName>
                                        </p:attrNameLst>
                                      </p:cBhvr>
                                      <p:tavLst>
                                        <p:tav tm="0">
                                          <p:val>
                                            <p:strVal val="0-#ppt_w/2"/>
                                          </p:val>
                                        </p:tav>
                                        <p:tav tm="100000">
                                          <p:val>
                                            <p:strVal val="#ppt_x"/>
                                          </p:val>
                                        </p:tav>
                                      </p:tavLst>
                                    </p:anim>
                                    <p:anim calcmode="lin" valueType="num">
                                      <p:cBhvr additive="base">
                                        <p:cTn id="26"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anim calcmode="lin" valueType="num">
                                      <p:cBhvr additive="base">
                                        <p:cTn id="31" dur="500" fill="hold"/>
                                        <p:tgtEl>
                                          <p:spTgt spid="3">
                                            <p:txEl>
                                              <p:pRg st="7" end="7"/>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3">
                                            <p:txEl>
                                              <p:pRg st="7" end="7"/>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38499"/>
            <a:ext cx="8229600" cy="1322626"/>
          </a:xfrm>
        </p:spPr>
        <p:txBody>
          <a:bodyPr/>
          <a:lstStyle/>
          <a:p>
            <a:pPr algn="just"/>
            <a:r>
              <a:rPr lang="en-IN" sz="2400" dirty="0"/>
              <a:t>First three columns represent </a:t>
            </a:r>
            <a:r>
              <a:rPr lang="en-IN" sz="2400" u="sng" dirty="0"/>
              <a:t>no rotational movement (equivalent to </a:t>
            </a:r>
            <a:r>
              <a:rPr lang="en-IN" sz="2400" u="sng" dirty="0" smtClean="0"/>
              <a:t>unity)</a:t>
            </a:r>
            <a:r>
              <a:rPr lang="en-IN" sz="2400" dirty="0" smtClean="0"/>
              <a:t> while values in last column </a:t>
            </a:r>
            <a:r>
              <a:rPr lang="en-IN" sz="2400" dirty="0"/>
              <a:t>represent the translation</a:t>
            </a:r>
            <a:r>
              <a:rPr lang="en-IN" sz="2400" dirty="0" smtClean="0"/>
              <a:t>.</a:t>
            </a:r>
            <a:endParaRPr lang="en-IN" sz="2400" dirty="0" smtClean="0"/>
          </a:p>
        </p:txBody>
      </p:sp>
      <p:grpSp>
        <p:nvGrpSpPr>
          <p:cNvPr id="2" name="Group 47"/>
          <p:cNvGrpSpPr/>
          <p:nvPr/>
        </p:nvGrpSpPr>
        <p:grpSpPr>
          <a:xfrm>
            <a:off x="1938338" y="3124200"/>
            <a:ext cx="4109626" cy="2156858"/>
            <a:chOff x="1938338" y="3124200"/>
            <a:chExt cx="4109626" cy="2156858"/>
          </a:xfrm>
        </p:grpSpPr>
        <p:cxnSp>
          <p:nvCxnSpPr>
            <p:cNvPr id="16" name="Straight Arrow Connector 15"/>
            <p:cNvCxnSpPr/>
            <p:nvPr/>
          </p:nvCxnSpPr>
          <p:spPr bwMode="auto">
            <a:xfrm flipH="1" flipV="1">
              <a:off x="4267197" y="3399632"/>
              <a:ext cx="76203" cy="542925"/>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9" name="Straight Arrow Connector 18"/>
            <p:cNvCxnSpPr/>
            <p:nvPr/>
          </p:nvCxnSpPr>
          <p:spPr bwMode="auto">
            <a:xfrm flipV="1">
              <a:off x="4352923" y="3846315"/>
              <a:ext cx="540000" cy="96242"/>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24" name="Straight Arrow Connector 23"/>
            <p:cNvCxnSpPr/>
            <p:nvPr/>
          </p:nvCxnSpPr>
          <p:spPr bwMode="auto">
            <a:xfrm flipH="1">
              <a:off x="4114800" y="3942558"/>
              <a:ext cx="238124" cy="406002"/>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26" name="Straight Arrow Connector 25"/>
            <p:cNvCxnSpPr/>
            <p:nvPr/>
          </p:nvCxnSpPr>
          <p:spPr bwMode="auto">
            <a:xfrm>
              <a:off x="4338638" y="3932636"/>
              <a:ext cx="919162" cy="152002"/>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28" name="Straight Arrow Connector 27"/>
            <p:cNvCxnSpPr/>
            <p:nvPr/>
          </p:nvCxnSpPr>
          <p:spPr bwMode="auto">
            <a:xfrm flipH="1" flipV="1">
              <a:off x="5165474" y="3546872"/>
              <a:ext cx="76203" cy="542925"/>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29" name="Straight Arrow Connector 28"/>
            <p:cNvCxnSpPr/>
            <p:nvPr/>
          </p:nvCxnSpPr>
          <p:spPr bwMode="auto">
            <a:xfrm flipV="1">
              <a:off x="5251200" y="3993555"/>
              <a:ext cx="540000" cy="96242"/>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30" name="Straight Arrow Connector 29"/>
            <p:cNvCxnSpPr/>
            <p:nvPr/>
          </p:nvCxnSpPr>
          <p:spPr bwMode="auto">
            <a:xfrm flipH="1">
              <a:off x="5013077" y="4089798"/>
              <a:ext cx="238124" cy="406002"/>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grpSp>
          <p:nvGrpSpPr>
            <p:cNvPr id="4" name="Group 46"/>
            <p:cNvGrpSpPr/>
            <p:nvPr/>
          </p:nvGrpSpPr>
          <p:grpSpPr>
            <a:xfrm>
              <a:off x="1938338" y="3124200"/>
              <a:ext cx="4109626" cy="2156858"/>
              <a:chOff x="1938338" y="3124200"/>
              <a:chExt cx="4109626" cy="2156858"/>
            </a:xfrm>
          </p:grpSpPr>
          <p:cxnSp>
            <p:nvCxnSpPr>
              <p:cNvPr id="5" name="Straight Arrow Connector 4"/>
              <p:cNvCxnSpPr/>
              <p:nvPr/>
            </p:nvCxnSpPr>
            <p:spPr bwMode="auto">
              <a:xfrm>
                <a:off x="3581400" y="4267200"/>
                <a:ext cx="1828800" cy="60960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7" name="Straight Arrow Connector 6"/>
              <p:cNvCxnSpPr/>
              <p:nvPr/>
            </p:nvCxnSpPr>
            <p:spPr bwMode="auto">
              <a:xfrm flipV="1">
                <a:off x="3581400" y="3124200"/>
                <a:ext cx="0" cy="1143001"/>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0" name="Straight Arrow Connector 9"/>
              <p:cNvCxnSpPr/>
              <p:nvPr/>
            </p:nvCxnSpPr>
            <p:spPr bwMode="auto">
              <a:xfrm flipH="1">
                <a:off x="1938338" y="4267200"/>
                <a:ext cx="1652586" cy="798712"/>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3" name="Straight Arrow Connector 12"/>
              <p:cNvCxnSpPr/>
              <p:nvPr/>
            </p:nvCxnSpPr>
            <p:spPr bwMode="auto">
              <a:xfrm flipV="1">
                <a:off x="3571877" y="3942558"/>
                <a:ext cx="771523" cy="324642"/>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grpSp>
            <p:nvGrpSpPr>
              <p:cNvPr id="6" name="Group 45"/>
              <p:cNvGrpSpPr/>
              <p:nvPr/>
            </p:nvGrpSpPr>
            <p:grpSpPr>
              <a:xfrm>
                <a:off x="2133600" y="3137972"/>
                <a:ext cx="3914364" cy="2143086"/>
                <a:chOff x="2133600" y="3137972"/>
                <a:chExt cx="3914364" cy="2143086"/>
              </a:xfrm>
            </p:grpSpPr>
            <p:sp>
              <p:nvSpPr>
                <p:cNvPr id="34" name="TextBox 33"/>
                <p:cNvSpPr txBox="1"/>
                <p:nvPr/>
              </p:nvSpPr>
              <p:spPr>
                <a:xfrm>
                  <a:off x="2133600" y="4911726"/>
                  <a:ext cx="762000" cy="369332"/>
                </a:xfrm>
                <a:prstGeom prst="rect">
                  <a:avLst/>
                </a:prstGeom>
                <a:noFill/>
              </p:spPr>
              <p:txBody>
                <a:bodyPr wrap="square" rtlCol="0">
                  <a:spAutoFit/>
                </a:bodyPr>
                <a:lstStyle/>
                <a:p>
                  <a:pPr marL="514350" indent="-514350" algn="just"/>
                  <a:r>
                    <a:rPr lang="en-US" dirty="0"/>
                    <a:t>x</a:t>
                  </a:r>
                  <a:endParaRPr lang="en-IN" sz="1400" dirty="0" smtClean="0"/>
                </a:p>
              </p:txBody>
            </p:sp>
            <p:sp>
              <p:nvSpPr>
                <p:cNvPr id="35" name="TextBox 34"/>
                <p:cNvSpPr txBox="1"/>
                <p:nvPr/>
              </p:nvSpPr>
              <p:spPr>
                <a:xfrm>
                  <a:off x="5165474" y="4881246"/>
                  <a:ext cx="762000" cy="369332"/>
                </a:xfrm>
                <a:prstGeom prst="rect">
                  <a:avLst/>
                </a:prstGeom>
                <a:noFill/>
              </p:spPr>
              <p:txBody>
                <a:bodyPr wrap="square" rtlCol="0">
                  <a:spAutoFit/>
                </a:bodyPr>
                <a:lstStyle/>
                <a:p>
                  <a:pPr marL="514350" indent="-514350" algn="just"/>
                  <a:r>
                    <a:rPr lang="en-US" dirty="0" smtClean="0"/>
                    <a:t>y</a:t>
                  </a:r>
                  <a:endParaRPr lang="en-IN" sz="1400" dirty="0" smtClean="0"/>
                </a:p>
              </p:txBody>
            </p:sp>
            <p:sp>
              <p:nvSpPr>
                <p:cNvPr id="36" name="TextBox 35"/>
                <p:cNvSpPr txBox="1"/>
                <p:nvPr/>
              </p:nvSpPr>
              <p:spPr>
                <a:xfrm>
                  <a:off x="3162299" y="3137972"/>
                  <a:ext cx="762000" cy="369332"/>
                </a:xfrm>
                <a:prstGeom prst="rect">
                  <a:avLst/>
                </a:prstGeom>
                <a:noFill/>
              </p:spPr>
              <p:txBody>
                <a:bodyPr wrap="square" rtlCol="0">
                  <a:spAutoFit/>
                </a:bodyPr>
                <a:lstStyle/>
                <a:p>
                  <a:pPr marL="514350" indent="-514350" algn="just"/>
                  <a:r>
                    <a:rPr lang="en-US" dirty="0"/>
                    <a:t>z</a:t>
                  </a:r>
                  <a:endParaRPr lang="en-IN" sz="1400" dirty="0" smtClean="0"/>
                </a:p>
              </p:txBody>
            </p:sp>
            <p:sp>
              <p:nvSpPr>
                <p:cNvPr id="37" name="TextBox 36"/>
                <p:cNvSpPr txBox="1"/>
                <p:nvPr/>
              </p:nvSpPr>
              <p:spPr>
                <a:xfrm>
                  <a:off x="3771354" y="3767813"/>
                  <a:ext cx="762000" cy="369332"/>
                </a:xfrm>
                <a:prstGeom prst="rect">
                  <a:avLst/>
                </a:prstGeom>
                <a:noFill/>
              </p:spPr>
              <p:txBody>
                <a:bodyPr wrap="square" rtlCol="0">
                  <a:spAutoFit/>
                </a:bodyPr>
                <a:lstStyle/>
                <a:p>
                  <a:pPr marL="514350" indent="-514350" algn="just"/>
                  <a:r>
                    <a:rPr lang="en-US" dirty="0" smtClean="0"/>
                    <a:t>p</a:t>
                  </a:r>
                  <a:endParaRPr lang="en-IN" sz="1400" dirty="0" smtClean="0"/>
                </a:p>
              </p:txBody>
            </p:sp>
            <p:sp>
              <p:nvSpPr>
                <p:cNvPr id="38" name="TextBox 37"/>
                <p:cNvSpPr txBox="1"/>
                <p:nvPr/>
              </p:nvSpPr>
              <p:spPr>
                <a:xfrm>
                  <a:off x="4650581" y="3939263"/>
                  <a:ext cx="762000" cy="369332"/>
                </a:xfrm>
                <a:prstGeom prst="rect">
                  <a:avLst/>
                </a:prstGeom>
                <a:noFill/>
              </p:spPr>
              <p:txBody>
                <a:bodyPr wrap="square" rtlCol="0">
                  <a:spAutoFit/>
                </a:bodyPr>
                <a:lstStyle/>
                <a:p>
                  <a:pPr marL="514350" indent="-514350" algn="just"/>
                  <a:r>
                    <a:rPr lang="en-US" dirty="0" smtClean="0"/>
                    <a:t>d</a:t>
                  </a:r>
                  <a:endParaRPr lang="en-IN" sz="1400" dirty="0" smtClean="0"/>
                </a:p>
              </p:txBody>
            </p:sp>
            <mc:AlternateContent xmlns:mc="http://schemas.openxmlformats.org/markup-compatibility/2006">
              <mc:Choice xmlns:a14="http://schemas.microsoft.com/office/drawing/2010/main" Requires="a14">
                <p:sp>
                  <p:nvSpPr>
                    <p:cNvPr id="39" name="TextBox 38"/>
                    <p:cNvSpPr txBox="1"/>
                    <p:nvPr/>
                  </p:nvSpPr>
                  <p:spPr>
                    <a:xfrm>
                      <a:off x="3912395" y="4123929"/>
                      <a:ext cx="762000" cy="369332"/>
                    </a:xfrm>
                    <a:prstGeom prst="rect">
                      <a:avLst/>
                    </a:prstGeom>
                    <a:noFill/>
                  </p:spPr>
                  <p:txBody>
                    <a:bodyPr wrap="square" rtlCol="0">
                      <a:spAutoFit/>
                    </a:bodyPr>
                    <a:lstStyle/>
                    <a:p>
                      <a:pPr marL="514350" indent="-514350" algn="just"/>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𝑛</m:t>
                                </m:r>
                              </m:e>
                            </m:acc>
                          </m:oMath>
                        </m:oMathPara>
                      </a14:m>
                      <a:endParaRPr lang="en-IN" sz="1400" dirty="0" smtClean="0"/>
                    </a:p>
                  </p:txBody>
                </p:sp>
              </mc:Choice>
              <mc:Fallback>
                <p:sp>
                  <p:nvSpPr>
                    <p:cNvPr id="39" name="TextBox 38"/>
                    <p:cNvSpPr txBox="1">
                      <a:spLocks noRot="1" noChangeAspect="1" noMove="1" noResize="1" noEditPoints="1" noAdjustHandles="1" noChangeArrowheads="1" noChangeShapeType="1" noTextEdit="1"/>
                    </p:cNvSpPr>
                    <p:nvPr/>
                  </p:nvSpPr>
                  <p:spPr>
                    <a:xfrm>
                      <a:off x="3912395" y="4123929"/>
                      <a:ext cx="762000" cy="369332"/>
                    </a:xfrm>
                    <a:prstGeom prst="rect">
                      <a:avLst/>
                    </a:prstGeom>
                    <a:blipFill rotWithShape="1">
                      <a:blip r:embed="rId1"/>
                    </a:blipFill>
                  </p:spPr>
                  <p:txBody>
                    <a:bodyPr/>
                    <a:lstStyle/>
                    <a:p>
                      <a:r>
                        <a:rPr lang="en-US" altLang="en-US">
                          <a:noFill/>
                        </a:rPr>
                        <a:t> </a:t>
                      </a:r>
                    </a:p>
                  </p:txBody>
                </p:sp>
              </mc:Fallback>
            </mc:AlternateContent>
            <mc:AlternateContent xmlns:mc="http://schemas.openxmlformats.org/markup-compatibility/2006">
              <mc:Choice xmlns:a14="http://schemas.microsoft.com/office/drawing/2010/main" Requires="a14">
                <p:sp>
                  <p:nvSpPr>
                    <p:cNvPr id="40" name="TextBox 39"/>
                    <p:cNvSpPr txBox="1"/>
                    <p:nvPr/>
                  </p:nvSpPr>
                  <p:spPr>
                    <a:xfrm>
                      <a:off x="4390617" y="3559808"/>
                      <a:ext cx="762000" cy="362984"/>
                    </a:xfrm>
                    <a:prstGeom prst="rect">
                      <a:avLst/>
                    </a:prstGeom>
                    <a:noFill/>
                  </p:spPr>
                  <p:txBody>
                    <a:bodyPr wrap="square" rtlCol="0">
                      <a:spAutoFit/>
                    </a:bodyPr>
                    <a:lstStyle/>
                    <a:p>
                      <a:pPr marL="514350" indent="-514350" algn="just"/>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𝑜</m:t>
                                </m:r>
                              </m:e>
                            </m:acc>
                          </m:oMath>
                        </m:oMathPara>
                      </a14:m>
                      <a:endParaRPr lang="en-IN" sz="1400" dirty="0" smtClean="0"/>
                    </a:p>
                  </p:txBody>
                </p:sp>
              </mc:Choice>
              <mc:Fallback>
                <p:sp>
                  <p:nvSpPr>
                    <p:cNvPr id="40" name="TextBox 39"/>
                    <p:cNvSpPr txBox="1">
                      <a:spLocks noRot="1" noChangeAspect="1" noMove="1" noResize="1" noEditPoints="1" noAdjustHandles="1" noChangeArrowheads="1" noChangeShapeType="1" noTextEdit="1"/>
                    </p:cNvSpPr>
                    <p:nvPr/>
                  </p:nvSpPr>
                  <p:spPr>
                    <a:xfrm>
                      <a:off x="4390617" y="3559808"/>
                      <a:ext cx="762000" cy="362984"/>
                    </a:xfrm>
                    <a:prstGeom prst="rect">
                      <a:avLst/>
                    </a:prstGeom>
                    <a:blipFill rotWithShape="1">
                      <a:blip r:embed="rId2"/>
                    </a:blipFill>
                  </p:spPr>
                  <p:txBody>
                    <a:bodyPr/>
                    <a:lstStyle/>
                    <a:p>
                      <a:r>
                        <a:rPr lang="en-US" altLang="en-US">
                          <a:noFill/>
                        </a:rPr>
                        <a:t> </a:t>
                      </a:r>
                    </a:p>
                  </p:txBody>
                </p:sp>
              </mc:Fallback>
            </mc:AlternateContent>
            <mc:AlternateContent xmlns:mc="http://schemas.openxmlformats.org/markup-compatibility/2006">
              <mc:Choice xmlns:a14="http://schemas.microsoft.com/office/drawing/2010/main" Requires="a14">
                <p:sp>
                  <p:nvSpPr>
                    <p:cNvPr id="41" name="TextBox 40"/>
                    <p:cNvSpPr txBox="1"/>
                    <p:nvPr/>
                  </p:nvSpPr>
                  <p:spPr>
                    <a:xfrm>
                      <a:off x="4009617" y="3213179"/>
                      <a:ext cx="762000" cy="362984"/>
                    </a:xfrm>
                    <a:prstGeom prst="rect">
                      <a:avLst/>
                    </a:prstGeom>
                    <a:noFill/>
                  </p:spPr>
                  <p:txBody>
                    <a:bodyPr wrap="square" rtlCol="0">
                      <a:spAutoFit/>
                    </a:bodyPr>
                    <a:lstStyle/>
                    <a:p>
                      <a:pPr marL="514350" indent="-514350" algn="just"/>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𝑎</m:t>
                                </m:r>
                              </m:e>
                            </m:acc>
                          </m:oMath>
                        </m:oMathPara>
                      </a14:m>
                      <a:endParaRPr lang="en-IN" sz="1400" dirty="0" smtClean="0"/>
                    </a:p>
                  </p:txBody>
                </p:sp>
              </mc:Choice>
              <mc:Fallback>
                <p:sp>
                  <p:nvSpPr>
                    <p:cNvPr id="41" name="TextBox 40"/>
                    <p:cNvSpPr txBox="1">
                      <a:spLocks noRot="1" noChangeAspect="1" noMove="1" noResize="1" noEditPoints="1" noAdjustHandles="1" noChangeArrowheads="1" noChangeShapeType="1" noTextEdit="1"/>
                    </p:cNvSpPr>
                    <p:nvPr/>
                  </p:nvSpPr>
                  <p:spPr>
                    <a:xfrm>
                      <a:off x="4009617" y="3213179"/>
                      <a:ext cx="762000" cy="362984"/>
                    </a:xfrm>
                    <a:prstGeom prst="rect">
                      <a:avLst/>
                    </a:prstGeom>
                    <a:blipFill rotWithShape="1">
                      <a:blip r:embed="rId3"/>
                    </a:blipFill>
                  </p:spPr>
                  <p:txBody>
                    <a:bodyPr/>
                    <a:lstStyle/>
                    <a:p>
                      <a:r>
                        <a:rPr lang="en-US" altLang="en-US">
                          <a:noFill/>
                        </a:rPr>
                        <a:t> </a:t>
                      </a:r>
                    </a:p>
                  </p:txBody>
                </p:sp>
              </mc:Fallback>
            </mc:AlternateContent>
            <mc:AlternateContent xmlns:mc="http://schemas.openxmlformats.org/markup-compatibility/2006">
              <mc:Choice xmlns:a14="http://schemas.microsoft.com/office/drawing/2010/main" Requires="a14">
                <p:sp>
                  <p:nvSpPr>
                    <p:cNvPr id="42" name="TextBox 41"/>
                    <p:cNvSpPr txBox="1"/>
                    <p:nvPr/>
                  </p:nvSpPr>
                  <p:spPr>
                    <a:xfrm>
                      <a:off x="4791077" y="4267200"/>
                      <a:ext cx="762000" cy="369332"/>
                    </a:xfrm>
                    <a:prstGeom prst="rect">
                      <a:avLst/>
                    </a:prstGeom>
                    <a:noFill/>
                  </p:spPr>
                  <p:txBody>
                    <a:bodyPr wrap="square" rtlCol="0">
                      <a:spAutoFit/>
                    </a:bodyPr>
                    <a:lstStyle/>
                    <a:p>
                      <a:pPr marL="514350" indent="-514350" algn="just"/>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𝑛</m:t>
                                </m:r>
                              </m:e>
                            </m:acc>
                          </m:oMath>
                        </m:oMathPara>
                      </a14:m>
                      <a:endParaRPr lang="en-IN" sz="1400" dirty="0" smtClean="0"/>
                    </a:p>
                  </p:txBody>
                </p:sp>
              </mc:Choice>
              <mc:Fallback>
                <p:sp>
                  <p:nvSpPr>
                    <p:cNvPr id="42" name="TextBox 41"/>
                    <p:cNvSpPr txBox="1">
                      <a:spLocks noRot="1" noChangeAspect="1" noMove="1" noResize="1" noEditPoints="1" noAdjustHandles="1" noChangeArrowheads="1" noChangeShapeType="1" noTextEdit="1"/>
                    </p:cNvSpPr>
                    <p:nvPr/>
                  </p:nvSpPr>
                  <p:spPr>
                    <a:xfrm>
                      <a:off x="4791077" y="4267200"/>
                      <a:ext cx="762000" cy="369332"/>
                    </a:xfrm>
                    <a:prstGeom prst="rect">
                      <a:avLst/>
                    </a:prstGeom>
                    <a:blipFill rotWithShape="1">
                      <a:blip r:embed="rId4"/>
                    </a:blipFill>
                  </p:spPr>
                  <p:txBody>
                    <a:bodyPr/>
                    <a:lstStyle/>
                    <a:p>
                      <a:r>
                        <a:rPr lang="en-US" altLang="en-US">
                          <a:noFill/>
                        </a:rPr>
                        <a:t> </a:t>
                      </a:r>
                    </a:p>
                  </p:txBody>
                </p:sp>
              </mc:Fallback>
            </mc:AlternateContent>
            <mc:AlternateContent xmlns:mc="http://schemas.openxmlformats.org/markup-compatibility/2006">
              <mc:Choice xmlns:a14="http://schemas.microsoft.com/office/drawing/2010/main" Requires="a14">
                <p:sp>
                  <p:nvSpPr>
                    <p:cNvPr id="43" name="TextBox 42"/>
                    <p:cNvSpPr txBox="1"/>
                    <p:nvPr/>
                  </p:nvSpPr>
                  <p:spPr>
                    <a:xfrm>
                      <a:off x="5285964" y="3697721"/>
                      <a:ext cx="762000" cy="362984"/>
                    </a:xfrm>
                    <a:prstGeom prst="rect">
                      <a:avLst/>
                    </a:prstGeom>
                    <a:noFill/>
                  </p:spPr>
                  <p:txBody>
                    <a:bodyPr wrap="square" rtlCol="0">
                      <a:spAutoFit/>
                    </a:bodyPr>
                    <a:lstStyle/>
                    <a:p>
                      <a:pPr marL="514350" indent="-514350" algn="just"/>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𝑜</m:t>
                                </m:r>
                              </m:e>
                            </m:acc>
                          </m:oMath>
                        </m:oMathPara>
                      </a14:m>
                      <a:endParaRPr lang="en-IN" sz="1400" dirty="0" smtClean="0"/>
                    </a:p>
                  </p:txBody>
                </p:sp>
              </mc:Choice>
              <mc:Fallback>
                <p:sp>
                  <p:nvSpPr>
                    <p:cNvPr id="43" name="TextBox 42"/>
                    <p:cNvSpPr txBox="1">
                      <a:spLocks noRot="1" noChangeAspect="1" noMove="1" noResize="1" noEditPoints="1" noAdjustHandles="1" noChangeArrowheads="1" noChangeShapeType="1" noTextEdit="1"/>
                    </p:cNvSpPr>
                    <p:nvPr/>
                  </p:nvSpPr>
                  <p:spPr>
                    <a:xfrm>
                      <a:off x="5285964" y="3697721"/>
                      <a:ext cx="762000" cy="362984"/>
                    </a:xfrm>
                    <a:prstGeom prst="rect">
                      <a:avLst/>
                    </a:prstGeom>
                    <a:blipFill rotWithShape="1">
                      <a:blip r:embed="rId2"/>
                    </a:blipFill>
                  </p:spPr>
                  <p:txBody>
                    <a:bodyPr/>
                    <a:lstStyle/>
                    <a:p>
                      <a:r>
                        <a:rPr lang="en-US" altLang="en-US">
                          <a:noFill/>
                        </a:rPr>
                        <a:t> </a:t>
                      </a:r>
                    </a:p>
                  </p:txBody>
                </p:sp>
              </mc:Fallback>
            </mc:AlternateContent>
            <mc:AlternateContent xmlns:mc="http://schemas.openxmlformats.org/markup-compatibility/2006">
              <mc:Choice xmlns:a14="http://schemas.microsoft.com/office/drawing/2010/main" Requires="a14">
                <p:sp>
                  <p:nvSpPr>
                    <p:cNvPr id="44" name="TextBox 43"/>
                    <p:cNvSpPr txBox="1"/>
                    <p:nvPr/>
                  </p:nvSpPr>
                  <p:spPr>
                    <a:xfrm>
                      <a:off x="4961570" y="3404829"/>
                      <a:ext cx="762000" cy="362984"/>
                    </a:xfrm>
                    <a:prstGeom prst="rect">
                      <a:avLst/>
                    </a:prstGeom>
                    <a:noFill/>
                  </p:spPr>
                  <p:txBody>
                    <a:bodyPr wrap="square" rtlCol="0">
                      <a:spAutoFit/>
                    </a:bodyPr>
                    <a:lstStyle/>
                    <a:p>
                      <a:pPr marL="514350" indent="-514350" algn="just"/>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𝑎</m:t>
                                </m:r>
                              </m:e>
                            </m:acc>
                          </m:oMath>
                        </m:oMathPara>
                      </a14:m>
                      <a:endParaRPr lang="en-IN" sz="1400" dirty="0" smtClean="0"/>
                    </a:p>
                  </p:txBody>
                </p:sp>
              </mc:Choice>
              <mc:Fallback>
                <p:sp>
                  <p:nvSpPr>
                    <p:cNvPr id="44" name="TextBox 43"/>
                    <p:cNvSpPr txBox="1">
                      <a:spLocks noRot="1" noChangeAspect="1" noMove="1" noResize="1" noEditPoints="1" noAdjustHandles="1" noChangeArrowheads="1" noChangeShapeType="1" noTextEdit="1"/>
                    </p:cNvSpPr>
                    <p:nvPr/>
                  </p:nvSpPr>
                  <p:spPr>
                    <a:xfrm>
                      <a:off x="4961570" y="3404829"/>
                      <a:ext cx="762000" cy="362984"/>
                    </a:xfrm>
                    <a:prstGeom prst="rect">
                      <a:avLst/>
                    </a:prstGeom>
                    <a:blipFill rotWithShape="1">
                      <a:blip r:embed="rId5"/>
                    </a:blipFill>
                  </p:spPr>
                  <p:txBody>
                    <a:bodyPr/>
                    <a:lstStyle/>
                    <a:p>
                      <a:r>
                        <a:rPr lang="en-US" altLang="en-US">
                          <a:noFill/>
                        </a:rPr>
                        <a:t> </a:t>
                      </a:r>
                    </a:p>
                  </p:txBody>
                </p:sp>
              </mc:Fallback>
            </mc:AlternateContent>
          </p:grpSp>
        </p:grpSp>
      </p:grpSp>
      <p:sp>
        <p:nvSpPr>
          <p:cNvPr id="31" name="Title 1"/>
          <p:cNvSpPr>
            <a:spLocks noGrp="1"/>
          </p:cNvSpPr>
          <p:nvPr>
            <p:ph type="title"/>
          </p:nvPr>
        </p:nvSpPr>
        <p:spPr>
          <a:xfrm>
            <a:off x="457200" y="274638"/>
            <a:ext cx="8229600" cy="725470"/>
          </a:xfrm>
        </p:spPr>
        <p:txBody>
          <a:bodyPr>
            <a:normAutofit fontScale="90000"/>
          </a:bodyPr>
          <a:lstStyle/>
          <a:p>
            <a:r>
              <a:rPr lang="en-IN" dirty="0" smtClean="0">
                <a:latin typeface="Times New Roman" panose="02020603050405020304" pitchFamily="18" charset="0"/>
                <a:ea typeface="MS PGothic" panose="020B0600070205080204" pitchFamily="34" charset="-128"/>
                <a:cs typeface="Times New Roman" panose="02020603050405020304" pitchFamily="18" charset="0"/>
              </a:rPr>
              <a:t>Robot Kinematics</a:t>
            </a:r>
            <a:endParaRPr lang="en-US"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algn="just"/>
            <a:r>
              <a:rPr lang="en-US" sz="2000" dirty="0" smtClean="0"/>
              <a:t>The new location of the frame relative to the fixed reference frame can be found by adding the vector representing the translation to the vector representing the original location of the origin of the frame.</a:t>
            </a:r>
            <a:endParaRPr lang="en-US" sz="2000" dirty="0"/>
          </a:p>
        </p:txBody>
      </p:sp>
      <p:pic>
        <p:nvPicPr>
          <p:cNvPr id="4" name="Picture 3" descr="C:\Users\Student21\Pictures\323.png"/>
          <p:cNvPicPr/>
          <p:nvPr/>
        </p:nvPicPr>
        <p:blipFill>
          <a:blip r:embed="rId1" cstate="print"/>
          <a:srcRect l="22276" t="27423" r="24359" b="65248"/>
          <a:stretch>
            <a:fillRect/>
          </a:stretch>
        </p:blipFill>
        <p:spPr bwMode="auto">
          <a:xfrm>
            <a:off x="2895600" y="2743200"/>
            <a:ext cx="3171825" cy="295275"/>
          </a:xfrm>
          <a:prstGeom prst="rect">
            <a:avLst/>
          </a:prstGeom>
          <a:noFill/>
          <a:ln w="9525">
            <a:noFill/>
            <a:miter lim="800000"/>
            <a:headEnd/>
            <a:tailEnd/>
          </a:ln>
        </p:spPr>
      </p:pic>
      <p:pic>
        <p:nvPicPr>
          <p:cNvPr id="5" name="Picture 4" descr="C:\Users\Student21\Pictures\323.png"/>
          <p:cNvPicPr/>
          <p:nvPr/>
        </p:nvPicPr>
        <p:blipFill>
          <a:blip r:embed="rId1" cstate="print"/>
          <a:srcRect l="12179" t="36643" r="12500" b="34043"/>
          <a:stretch>
            <a:fillRect/>
          </a:stretch>
        </p:blipFill>
        <p:spPr bwMode="auto">
          <a:xfrm>
            <a:off x="2209800" y="3200400"/>
            <a:ext cx="4476750" cy="1181100"/>
          </a:xfrm>
          <a:prstGeom prst="rect">
            <a:avLst/>
          </a:prstGeom>
          <a:noFill/>
          <a:ln w="9525">
            <a:noFill/>
            <a:miter lim="800000"/>
            <a:headEnd/>
            <a:tailEnd/>
          </a:ln>
        </p:spPr>
      </p:pic>
      <p:pic>
        <p:nvPicPr>
          <p:cNvPr id="6" name="Picture 5" descr="C:\Users\Student21\Pictures\323.png"/>
          <p:cNvPicPr/>
          <p:nvPr/>
        </p:nvPicPr>
        <p:blipFill>
          <a:blip r:embed="rId1" cstate="print"/>
          <a:srcRect l="22917" t="65957" r="21635"/>
          <a:stretch>
            <a:fillRect/>
          </a:stretch>
        </p:blipFill>
        <p:spPr bwMode="auto">
          <a:xfrm>
            <a:off x="2895600" y="4267200"/>
            <a:ext cx="3295650" cy="1371600"/>
          </a:xfrm>
          <a:prstGeom prst="rect">
            <a:avLst/>
          </a:prstGeom>
          <a:noFill/>
          <a:ln w="9525">
            <a:noFill/>
            <a:miter lim="800000"/>
            <a:headEnd/>
            <a:tailEnd/>
          </a:ln>
        </p:spPr>
      </p:pic>
      <p:sp>
        <p:nvSpPr>
          <p:cNvPr id="7" name="Title 1"/>
          <p:cNvSpPr>
            <a:spLocks noGrp="1"/>
          </p:cNvSpPr>
          <p:nvPr>
            <p:ph type="title"/>
          </p:nvPr>
        </p:nvSpPr>
        <p:spPr>
          <a:xfrm>
            <a:off x="457200" y="274638"/>
            <a:ext cx="8229600" cy="725470"/>
          </a:xfrm>
        </p:spPr>
        <p:txBody>
          <a:bodyPr>
            <a:normAutofit fontScale="90000"/>
          </a:bodyPr>
          <a:lstStyle/>
          <a:p>
            <a:r>
              <a:rPr lang="en-IN" dirty="0" smtClean="0">
                <a:latin typeface="Times New Roman" panose="02020603050405020304" pitchFamily="18" charset="0"/>
                <a:ea typeface="MS PGothic" panose="020B0600070205080204" pitchFamily="34" charset="-128"/>
                <a:cs typeface="Times New Roman" panose="02020603050405020304" pitchFamily="18" charset="0"/>
              </a:rPr>
              <a:t>Robot Kinematics</a:t>
            </a:r>
            <a:endParaRPr lang="en-US"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0-#ppt_w/2"/>
                                          </p:val>
                                        </p:tav>
                                        <p:tav tm="100000">
                                          <p:val>
                                            <p:strVal val="#ppt_x"/>
                                          </p:val>
                                        </p:tav>
                                      </p:tavLst>
                                    </p:anim>
                                    <p:anim calcmode="lin" valueType="num">
                                      <p:cBhvr additive="base">
                                        <p:cTn id="14"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0-#ppt_w/2"/>
                                          </p:val>
                                        </p:tav>
                                        <p:tav tm="100000">
                                          <p:val>
                                            <p:strVal val="#ppt_x"/>
                                          </p:val>
                                        </p:tav>
                                      </p:tavLst>
                                    </p:anim>
                                    <p:anim calcmode="lin" valueType="num">
                                      <p:cBhvr additive="base">
                                        <p:cTn id="20"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0-#ppt_w/2"/>
                                          </p:val>
                                        </p:tav>
                                        <p:tav tm="100000">
                                          <p:val>
                                            <p:strVal val="#ppt_x"/>
                                          </p:val>
                                        </p:tav>
                                      </p:tavLst>
                                    </p:anim>
                                    <p:anim calcmode="lin" valueType="num">
                                      <p:cBhvr additive="base">
                                        <p:cTn id="26"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a:buNone/>
            </a:pPr>
            <a:r>
              <a:rPr lang="en-US" sz="2000" b="1" dirty="0" smtClean="0"/>
              <a:t>Example:</a:t>
            </a:r>
            <a:endParaRPr lang="en-US" sz="2000" b="1" dirty="0" smtClean="0"/>
          </a:p>
          <a:p>
            <a:pPr algn="just">
              <a:buNone/>
            </a:pPr>
            <a:r>
              <a:rPr lang="en-US" sz="2000" dirty="0" smtClean="0"/>
              <a:t>	A frame </a:t>
            </a:r>
            <a:r>
              <a:rPr lang="en-US" sz="2000" i="1" dirty="0" smtClean="0"/>
              <a:t>F</a:t>
            </a:r>
            <a:r>
              <a:rPr lang="en-US" sz="2000" dirty="0" smtClean="0"/>
              <a:t> has been moved 9 units along x axis and 5 units along z- axis of the reference frame. Find new location of frame.</a:t>
            </a:r>
            <a:endParaRPr lang="en-US" sz="2000" dirty="0"/>
          </a:p>
        </p:txBody>
      </p:sp>
      <p:pic>
        <p:nvPicPr>
          <p:cNvPr id="4" name="Picture 3" descr="C:\Users\Student21\Pictures\362.png"/>
          <p:cNvPicPr/>
          <p:nvPr/>
        </p:nvPicPr>
        <p:blipFill>
          <a:blip r:embed="rId1" cstate="print"/>
          <a:srcRect l="21314" t="34111" r="21154" b="32653"/>
          <a:stretch>
            <a:fillRect/>
          </a:stretch>
        </p:blipFill>
        <p:spPr bwMode="auto">
          <a:xfrm>
            <a:off x="2895600" y="3257550"/>
            <a:ext cx="3657600" cy="1390650"/>
          </a:xfrm>
          <a:prstGeom prst="rect">
            <a:avLst/>
          </a:prstGeom>
          <a:noFill/>
          <a:ln w="9525">
            <a:noFill/>
            <a:miter lim="800000"/>
            <a:headEnd/>
            <a:tailEnd/>
          </a:ln>
        </p:spPr>
      </p:pic>
      <p:sp>
        <p:nvSpPr>
          <p:cNvPr id="5" name="Title 1"/>
          <p:cNvSpPr>
            <a:spLocks noGrp="1"/>
          </p:cNvSpPr>
          <p:nvPr>
            <p:ph type="title"/>
          </p:nvPr>
        </p:nvSpPr>
        <p:spPr>
          <a:xfrm>
            <a:off x="457200" y="274638"/>
            <a:ext cx="8229600" cy="725470"/>
          </a:xfrm>
        </p:spPr>
        <p:txBody>
          <a:bodyPr>
            <a:normAutofit fontScale="90000"/>
          </a:bodyPr>
          <a:lstStyle/>
          <a:p>
            <a:r>
              <a:rPr lang="en-IN" dirty="0" smtClean="0">
                <a:latin typeface="Times New Roman" panose="02020603050405020304" pitchFamily="18" charset="0"/>
                <a:ea typeface="MS PGothic" panose="020B0600070205080204" pitchFamily="34" charset="-128"/>
                <a:cs typeface="Times New Roman" panose="02020603050405020304" pitchFamily="18" charset="0"/>
              </a:rPr>
              <a:t>Robot Kinematics</a:t>
            </a:r>
            <a:endParaRPr lang="en-US"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0-#ppt_w/2"/>
                                          </p:val>
                                        </p:tav>
                                        <p:tav tm="100000">
                                          <p:val>
                                            <p:strVal val="#ppt_x"/>
                                          </p:val>
                                        </p:tav>
                                      </p:tavLst>
                                    </p:anim>
                                    <p:anim calcmode="lin" valueType="num">
                                      <p:cBhvr additive="base">
                                        <p:cTn id="20"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a:buNone/>
            </a:pPr>
            <a:r>
              <a:rPr lang="en-US" sz="2000" dirty="0" smtClean="0"/>
              <a:t>Solution:</a:t>
            </a:r>
            <a:endParaRPr lang="en-US" sz="2000" dirty="0"/>
          </a:p>
        </p:txBody>
      </p:sp>
      <p:pic>
        <p:nvPicPr>
          <p:cNvPr id="4" name="Picture 3" descr="C:\Users\Student21\Pictures\00000.png"/>
          <p:cNvPicPr/>
          <p:nvPr/>
        </p:nvPicPr>
        <p:blipFill>
          <a:blip r:embed="rId1" cstate="print"/>
          <a:srcRect l="25641" t="8516" r="24038" b="81319"/>
          <a:stretch>
            <a:fillRect/>
          </a:stretch>
        </p:blipFill>
        <p:spPr bwMode="auto">
          <a:xfrm>
            <a:off x="2895600" y="2133600"/>
            <a:ext cx="3124200" cy="428625"/>
          </a:xfrm>
          <a:prstGeom prst="rect">
            <a:avLst/>
          </a:prstGeom>
          <a:noFill/>
          <a:ln w="9525">
            <a:noFill/>
            <a:miter lim="800000"/>
            <a:headEnd/>
            <a:tailEnd/>
          </a:ln>
        </p:spPr>
      </p:pic>
      <p:pic>
        <p:nvPicPr>
          <p:cNvPr id="5" name="Picture 4" descr="C:\Users\Student21\Pictures\00000.png"/>
          <p:cNvPicPr/>
          <p:nvPr/>
        </p:nvPicPr>
        <p:blipFill>
          <a:blip r:embed="rId1" cstate="print"/>
          <a:srcRect t="23077" b="44505"/>
          <a:stretch>
            <a:fillRect/>
          </a:stretch>
        </p:blipFill>
        <p:spPr bwMode="auto">
          <a:xfrm>
            <a:off x="1371600" y="2743200"/>
            <a:ext cx="6019800" cy="1200150"/>
          </a:xfrm>
          <a:prstGeom prst="rect">
            <a:avLst/>
          </a:prstGeom>
          <a:noFill/>
          <a:ln w="9525">
            <a:noFill/>
            <a:miter lim="800000"/>
            <a:headEnd/>
            <a:tailEnd/>
          </a:ln>
        </p:spPr>
      </p:pic>
      <p:pic>
        <p:nvPicPr>
          <p:cNvPr id="6" name="Picture 5" descr="C:\Users\Student21\Pictures\00000.png"/>
          <p:cNvPicPr/>
          <p:nvPr/>
        </p:nvPicPr>
        <p:blipFill>
          <a:blip r:embed="rId1" cstate="print"/>
          <a:srcRect l="15705" t="57967" r="15545"/>
          <a:stretch>
            <a:fillRect/>
          </a:stretch>
        </p:blipFill>
        <p:spPr bwMode="auto">
          <a:xfrm>
            <a:off x="2133600" y="4029075"/>
            <a:ext cx="4191000" cy="1533525"/>
          </a:xfrm>
          <a:prstGeom prst="rect">
            <a:avLst/>
          </a:prstGeom>
          <a:noFill/>
          <a:ln w="9525">
            <a:noFill/>
            <a:miter lim="800000"/>
            <a:headEnd/>
            <a:tailEnd/>
          </a:ln>
        </p:spPr>
      </p:pic>
      <p:sp>
        <p:nvSpPr>
          <p:cNvPr id="7" name="Title 1"/>
          <p:cNvSpPr>
            <a:spLocks noGrp="1"/>
          </p:cNvSpPr>
          <p:nvPr>
            <p:ph type="title"/>
          </p:nvPr>
        </p:nvSpPr>
        <p:spPr>
          <a:xfrm>
            <a:off x="457200" y="274638"/>
            <a:ext cx="8229600" cy="725470"/>
          </a:xfrm>
        </p:spPr>
        <p:txBody>
          <a:bodyPr>
            <a:normAutofit fontScale="90000"/>
          </a:bodyPr>
          <a:lstStyle/>
          <a:p>
            <a:r>
              <a:rPr lang="en-IN" dirty="0" smtClean="0">
                <a:latin typeface="Times New Roman" panose="02020603050405020304" pitchFamily="18" charset="0"/>
                <a:ea typeface="MS PGothic" panose="020B0600070205080204" pitchFamily="34" charset="-128"/>
                <a:cs typeface="Times New Roman" panose="02020603050405020304" pitchFamily="18" charset="0"/>
              </a:rPr>
              <a:t>Robot Kinematics</a:t>
            </a:r>
            <a:endParaRPr lang="en-US"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0-#ppt_w/2"/>
                                          </p:val>
                                        </p:tav>
                                        <p:tav tm="100000">
                                          <p:val>
                                            <p:strVal val="#ppt_x"/>
                                          </p:val>
                                        </p:tav>
                                      </p:tavLst>
                                    </p:anim>
                                    <p:anim calcmode="lin" valueType="num">
                                      <p:cBhvr additive="base">
                                        <p:cTn id="14"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0-#ppt_w/2"/>
                                          </p:val>
                                        </p:tav>
                                        <p:tav tm="100000">
                                          <p:val>
                                            <p:strVal val="#ppt_x"/>
                                          </p:val>
                                        </p:tav>
                                      </p:tavLst>
                                    </p:anim>
                                    <p:anim calcmode="lin" valueType="num">
                                      <p:cBhvr additive="base">
                                        <p:cTn id="20"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0-#ppt_w/2"/>
                                          </p:val>
                                        </p:tav>
                                        <p:tav tm="100000">
                                          <p:val>
                                            <p:strVal val="#ppt_x"/>
                                          </p:val>
                                        </p:tav>
                                      </p:tavLst>
                                    </p:anim>
                                    <p:anim calcmode="lin" valueType="num">
                                      <p:cBhvr additive="base">
                                        <p:cTn id="26"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algn="just">
              <a:buNone/>
            </a:pPr>
            <a:r>
              <a:rPr lang="en-US" sz="2000" b="1" dirty="0" smtClean="0"/>
              <a:t>Pure rotation about an axis: </a:t>
            </a:r>
            <a:endParaRPr lang="en-US" sz="2000" b="1" dirty="0" smtClean="0"/>
          </a:p>
          <a:p>
            <a:pPr algn="just"/>
            <a:r>
              <a:rPr lang="en-US" sz="2000" dirty="0" smtClean="0"/>
              <a:t>Assume that frame </a:t>
            </a:r>
            <a:r>
              <a:rPr lang="en-US" sz="2000" i="1" dirty="0" smtClean="0"/>
              <a:t>n̄, ō, ā </a:t>
            </a:r>
            <a:r>
              <a:rPr lang="en-US" sz="2000" dirty="0" smtClean="0"/>
              <a:t>located at the origin of the reference frame </a:t>
            </a:r>
            <a:r>
              <a:rPr lang="en-US" sz="2000" i="1" dirty="0" smtClean="0"/>
              <a:t>x̅, y̅, z̅</a:t>
            </a:r>
            <a:r>
              <a:rPr lang="en-US" sz="2000" dirty="0" smtClean="0"/>
              <a:t>  will rotate through an angle '</a:t>
            </a:r>
            <a:r>
              <a:rPr lang="el-GR" sz="2000" i="1" dirty="0" smtClean="0"/>
              <a:t>θ</a:t>
            </a:r>
            <a:r>
              <a:rPr lang="en-US" sz="2000" dirty="0" smtClean="0"/>
              <a:t>' about the </a:t>
            </a:r>
            <a:r>
              <a:rPr lang="en-US" sz="2000" i="1" dirty="0" smtClean="0"/>
              <a:t>X</a:t>
            </a:r>
            <a:r>
              <a:rPr lang="en-US" sz="2000" dirty="0" smtClean="0"/>
              <a:t>-Axis of the reference frame. </a:t>
            </a:r>
            <a:endParaRPr lang="en-US" sz="2000" dirty="0" smtClean="0"/>
          </a:p>
          <a:p>
            <a:pPr algn="just"/>
            <a:r>
              <a:rPr lang="en-US" sz="2000" dirty="0" smtClean="0"/>
              <a:t>Assume that attach to the rotating frame </a:t>
            </a:r>
            <a:r>
              <a:rPr lang="en-US" sz="2000" i="1" dirty="0" smtClean="0"/>
              <a:t>n̄, ō, ā </a:t>
            </a:r>
            <a:r>
              <a:rPr lang="en-US" sz="2000" dirty="0" smtClean="0"/>
              <a:t>is a point </a:t>
            </a:r>
            <a:r>
              <a:rPr lang="en-US" sz="2000" i="1" dirty="0" smtClean="0"/>
              <a:t>P</a:t>
            </a:r>
            <a:r>
              <a:rPr lang="en-US" sz="2000" dirty="0" smtClean="0"/>
              <a:t> with coordinates </a:t>
            </a:r>
            <a:r>
              <a:rPr lang="en-US" sz="2000" i="1" dirty="0" err="1" smtClean="0"/>
              <a:t>P</a:t>
            </a:r>
            <a:r>
              <a:rPr lang="en-US" sz="2000" i="1" baseline="-25000" dirty="0" err="1" smtClean="0"/>
              <a:t>x</a:t>
            </a:r>
            <a:r>
              <a:rPr lang="en-US" sz="2000" i="1" dirty="0" smtClean="0"/>
              <a:t>, </a:t>
            </a:r>
            <a:r>
              <a:rPr lang="en-US" sz="2000" i="1" dirty="0" err="1" smtClean="0"/>
              <a:t>P</a:t>
            </a:r>
            <a:r>
              <a:rPr lang="en-US" sz="2000" i="1" baseline="-25000" dirty="0" err="1" smtClean="0"/>
              <a:t>y</a:t>
            </a:r>
            <a:r>
              <a:rPr lang="en-US" sz="2000" i="1" dirty="0" smtClean="0"/>
              <a:t>, </a:t>
            </a:r>
            <a:r>
              <a:rPr lang="en-US" sz="2000" i="1" dirty="0" err="1" smtClean="0"/>
              <a:t>P</a:t>
            </a:r>
            <a:r>
              <a:rPr lang="en-US" sz="2000" i="1" baseline="-25000" dirty="0" err="1" smtClean="0"/>
              <a:t>z</a:t>
            </a:r>
            <a:r>
              <a:rPr lang="en-US" sz="2000" dirty="0" smtClean="0"/>
              <a:t> relative to reference frame and </a:t>
            </a:r>
            <a:r>
              <a:rPr lang="en-US" sz="2000" i="1" dirty="0" err="1" smtClean="0"/>
              <a:t>P</a:t>
            </a:r>
            <a:r>
              <a:rPr lang="en-US" sz="2000" i="1" baseline="-25000" dirty="0" err="1" smtClean="0"/>
              <a:t>n</a:t>
            </a:r>
            <a:r>
              <a:rPr lang="en-US" sz="2000" i="1" dirty="0" smtClean="0"/>
              <a:t>, P</a:t>
            </a:r>
            <a:r>
              <a:rPr lang="en-US" sz="2000" i="1" baseline="-25000" dirty="0" smtClean="0"/>
              <a:t>o</a:t>
            </a:r>
            <a:r>
              <a:rPr lang="en-US" sz="2000" i="1" dirty="0" smtClean="0"/>
              <a:t> </a:t>
            </a:r>
            <a:r>
              <a:rPr lang="en-US" sz="2000" dirty="0" smtClean="0"/>
              <a:t>and </a:t>
            </a:r>
            <a:r>
              <a:rPr lang="en-US" sz="2000" i="1" dirty="0" smtClean="0"/>
              <a:t>P</a:t>
            </a:r>
            <a:r>
              <a:rPr lang="en-US" sz="2000" i="1" baseline="-25000" dirty="0" smtClean="0"/>
              <a:t>a</a:t>
            </a:r>
            <a:r>
              <a:rPr lang="en-US" sz="2000" dirty="0" smtClean="0"/>
              <a:t> relative to the moving frame.</a:t>
            </a:r>
            <a:endParaRPr lang="en-US" sz="2000" dirty="0" smtClean="0"/>
          </a:p>
          <a:p>
            <a:pPr algn="just"/>
            <a:r>
              <a:rPr lang="en-US" sz="2000" dirty="0" smtClean="0"/>
              <a:t>As the frame rotates about </a:t>
            </a:r>
            <a:r>
              <a:rPr lang="en-US" sz="2000" i="1" dirty="0" smtClean="0"/>
              <a:t>X</a:t>
            </a:r>
            <a:r>
              <a:rPr lang="en-US" sz="2000" dirty="0" smtClean="0"/>
              <a:t>-Axis point be attached to the frame will also rotate with it.</a:t>
            </a:r>
            <a:endParaRPr lang="en-US" sz="2000" dirty="0" smtClean="0"/>
          </a:p>
          <a:p>
            <a:pPr algn="just"/>
            <a:r>
              <a:rPr lang="en-US" sz="2000" dirty="0" smtClean="0"/>
              <a:t>Before rotation coordinates of point 'P' in both reference and </a:t>
            </a:r>
            <a:r>
              <a:rPr lang="en-US" sz="2000" i="1" dirty="0" smtClean="0"/>
              <a:t>n̄, ō, ā </a:t>
            </a:r>
            <a:r>
              <a:rPr lang="en-US" sz="2000" dirty="0" smtClean="0"/>
              <a:t>and </a:t>
            </a:r>
            <a:r>
              <a:rPr lang="en-US" sz="2000" i="1" dirty="0" smtClean="0"/>
              <a:t>x̅, y̅, z̅</a:t>
            </a:r>
            <a:r>
              <a:rPr lang="en-US" sz="2000" dirty="0" smtClean="0"/>
              <a:t> are the same. (Both frames are at the same location in (same-origin) and parallel to each other).</a:t>
            </a:r>
            <a:endParaRPr lang="en-US" sz="2000" dirty="0" smtClean="0"/>
          </a:p>
          <a:p>
            <a:pPr algn="just"/>
            <a:r>
              <a:rPr lang="en-US" sz="2000" dirty="0" smtClean="0"/>
              <a:t>    </a:t>
            </a:r>
            <a:endParaRPr lang="en-US" sz="2000" dirty="0"/>
          </a:p>
        </p:txBody>
      </p:sp>
      <p:sp>
        <p:nvSpPr>
          <p:cNvPr id="1026" name="Rectangle 2"/>
          <p:cNvSpPr>
            <a:spLocks noChangeArrowheads="1"/>
          </p:cNvSpPr>
          <p:nvPr/>
        </p:nvSpPr>
        <p:spPr bwMode="auto">
          <a:xfrm>
            <a:off x="0" y="0"/>
            <a:ext cx="9144000" cy="457200"/>
          </a:xfrm>
          <a:prstGeom prst="rect">
            <a:avLst/>
          </a:prstGeom>
          <a:noFill/>
          <a:ln w="9525">
            <a:noFill/>
            <a:miter lim="800000"/>
          </a:ln>
          <a:effectLst/>
        </p:spPr>
        <p:txBody>
          <a:bodyPr vert="horz" wrap="none" lIns="91440" tIns="45720" rIns="91440" bIns="45720" numCol="1" anchor="ctr" anchorCtr="0" compatLnSpc="1">
            <a:spAutoFit/>
          </a:bodyPr>
          <a:lstStyle/>
          <a:p>
            <a:endParaRPr lang="en-US"/>
          </a:p>
        </p:txBody>
      </p:sp>
      <p:sp>
        <p:nvSpPr>
          <p:cNvPr id="1027" name="Rectangle 3"/>
          <p:cNvSpPr>
            <a:spLocks noChangeArrowheads="1"/>
          </p:cNvSpPr>
          <p:nvPr/>
        </p:nvSpPr>
        <p:spPr bwMode="auto">
          <a:xfrm>
            <a:off x="0" y="800100"/>
            <a:ext cx="9144000" cy="457200"/>
          </a:xfrm>
          <a:prstGeom prst="rect">
            <a:avLst/>
          </a:prstGeom>
          <a:noFill/>
          <a:ln w="9525">
            <a:noFill/>
            <a:miter lim="800000"/>
          </a:ln>
          <a:effectLst/>
        </p:spPr>
        <p:txBody>
          <a:bodyPr vert="horz" wrap="none" lIns="91440" tIns="45720" rIns="91440" bIns="45720" numCol="1" anchor="ctr"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tabLst>
                <a:tab pos="1485900" algn="l"/>
              </a:tabLst>
            </a:pPr>
            <a:endParaRPr kumimoji="0" lang="en-US"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endParaRPr>
          </a:p>
        </p:txBody>
      </p:sp>
      <p:sp>
        <p:nvSpPr>
          <p:cNvPr id="6" name="Title 1"/>
          <p:cNvSpPr>
            <a:spLocks noGrp="1"/>
          </p:cNvSpPr>
          <p:nvPr>
            <p:ph type="title"/>
          </p:nvPr>
        </p:nvSpPr>
        <p:spPr>
          <a:xfrm>
            <a:off x="457200" y="274638"/>
            <a:ext cx="8229600" cy="725470"/>
          </a:xfrm>
        </p:spPr>
        <p:txBody>
          <a:bodyPr>
            <a:normAutofit fontScale="90000"/>
          </a:bodyPr>
          <a:lstStyle/>
          <a:p>
            <a:r>
              <a:rPr lang="en-IN" dirty="0" smtClean="0">
                <a:latin typeface="Times New Roman" panose="02020603050405020304" pitchFamily="18" charset="0"/>
                <a:ea typeface="MS PGothic" panose="020B0600070205080204" pitchFamily="34" charset="-128"/>
                <a:cs typeface="Times New Roman" panose="02020603050405020304" pitchFamily="18" charset="0"/>
              </a:rPr>
              <a:t>Robot Kinematics</a:t>
            </a:r>
            <a:endParaRPr lang="en-US"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371600"/>
            <a:ext cx="8229600" cy="4525963"/>
          </a:xfrm>
        </p:spPr>
        <p:txBody>
          <a:bodyPr/>
          <a:lstStyle/>
          <a:p>
            <a:pPr algn="just"/>
            <a:r>
              <a:rPr lang="en-IN" sz="2000" dirty="0" smtClean="0"/>
              <a:t>After rotation </a:t>
            </a:r>
            <a:r>
              <a:rPr lang="en-US" sz="2000" i="1" dirty="0" err="1" smtClean="0"/>
              <a:t>P</a:t>
            </a:r>
            <a:r>
              <a:rPr lang="en-US" sz="2000" i="1" baseline="-25000" dirty="0" err="1" smtClean="0"/>
              <a:t>n</a:t>
            </a:r>
            <a:r>
              <a:rPr lang="en-US" sz="2000" i="1" dirty="0" smtClean="0"/>
              <a:t>, P</a:t>
            </a:r>
            <a:r>
              <a:rPr lang="en-US" sz="2000" i="1" baseline="-25000" dirty="0" smtClean="0"/>
              <a:t>o</a:t>
            </a:r>
            <a:r>
              <a:rPr lang="en-US" sz="2000" i="1" dirty="0" smtClean="0"/>
              <a:t> </a:t>
            </a:r>
            <a:r>
              <a:rPr lang="en-US" sz="2000" dirty="0" smtClean="0"/>
              <a:t>and </a:t>
            </a:r>
            <a:r>
              <a:rPr lang="en-US" sz="2000" i="1" dirty="0" smtClean="0"/>
              <a:t>P</a:t>
            </a:r>
            <a:r>
              <a:rPr lang="en-US" sz="2000" i="1" baseline="-25000" dirty="0" smtClean="0"/>
              <a:t>a</a:t>
            </a:r>
            <a:r>
              <a:rPr lang="en-US" sz="2000" i="1" dirty="0" smtClean="0"/>
              <a:t> </a:t>
            </a:r>
            <a:r>
              <a:rPr lang="en-US" sz="2000" dirty="0" smtClean="0"/>
              <a:t>co-ordinates of the point remains same in its own face </a:t>
            </a:r>
            <a:r>
              <a:rPr lang="en-US" sz="2000" i="1" dirty="0" smtClean="0"/>
              <a:t>n̄, ō, ā</a:t>
            </a:r>
            <a:r>
              <a:rPr lang="en-IN" sz="2000" i="1" dirty="0" smtClean="0"/>
              <a:t>. But </a:t>
            </a:r>
            <a:r>
              <a:rPr lang="en-US" sz="2000" i="1" dirty="0" err="1" smtClean="0"/>
              <a:t>P</a:t>
            </a:r>
            <a:r>
              <a:rPr lang="en-US" sz="2000" i="1" baseline="-25000" dirty="0" err="1" smtClean="0"/>
              <a:t>x</a:t>
            </a:r>
            <a:r>
              <a:rPr lang="en-US" sz="2000" i="1" dirty="0" smtClean="0"/>
              <a:t>, </a:t>
            </a:r>
            <a:r>
              <a:rPr lang="en-US" sz="2000" i="1" dirty="0" err="1" smtClean="0"/>
              <a:t>P</a:t>
            </a:r>
            <a:r>
              <a:rPr lang="en-US" sz="2000" i="1" baseline="-25000" dirty="0" err="1" smtClean="0"/>
              <a:t>y</a:t>
            </a:r>
            <a:r>
              <a:rPr lang="en-US" sz="2000" i="1" dirty="0" smtClean="0"/>
              <a:t>, </a:t>
            </a:r>
            <a:r>
              <a:rPr lang="en-US" sz="2000" i="1" dirty="0" err="1" smtClean="0"/>
              <a:t>P</a:t>
            </a:r>
            <a:r>
              <a:rPr lang="en-US" sz="2000" i="1" baseline="-25000" dirty="0" err="1" smtClean="0"/>
              <a:t>z</a:t>
            </a:r>
            <a:r>
              <a:rPr lang="en-US" sz="2000" i="1" baseline="-25000" dirty="0" smtClean="0"/>
              <a:t> </a:t>
            </a:r>
            <a:r>
              <a:rPr lang="en-US" sz="2000" i="1" dirty="0" smtClean="0"/>
              <a:t> </a:t>
            </a:r>
            <a:r>
              <a:rPr lang="en-US" sz="2000" dirty="0" smtClean="0"/>
              <a:t>co-ordinates will be different in </a:t>
            </a:r>
            <a:r>
              <a:rPr lang="en-US" sz="2000" i="1" dirty="0" smtClean="0"/>
              <a:t>x̅, y̅, z̅</a:t>
            </a:r>
            <a:r>
              <a:rPr lang="en-US" sz="2000" dirty="0" smtClean="0"/>
              <a:t>  frame. </a:t>
            </a:r>
            <a:endParaRPr lang="en-US" sz="2000" dirty="0" smtClean="0"/>
          </a:p>
          <a:p>
            <a:pPr algn="just"/>
            <a:r>
              <a:rPr lang="en-IN" sz="2000" dirty="0" smtClean="0"/>
              <a:t>Find the new </a:t>
            </a:r>
            <a:r>
              <a:rPr lang="en-US" sz="2000" dirty="0" smtClean="0"/>
              <a:t>co-ordinates of the point relative to the fix reference frame after the moving frame has rotated.</a:t>
            </a:r>
            <a:endParaRPr lang="en-US" sz="2000" dirty="0"/>
          </a:p>
        </p:txBody>
      </p:sp>
      <p:grpSp>
        <p:nvGrpSpPr>
          <p:cNvPr id="2" name="Group 3"/>
          <p:cNvGrpSpPr/>
          <p:nvPr/>
        </p:nvGrpSpPr>
        <p:grpSpPr>
          <a:xfrm>
            <a:off x="914400" y="3200400"/>
            <a:ext cx="3475109" cy="2057400"/>
            <a:chOff x="758753" y="2741629"/>
            <a:chExt cx="3627509" cy="2279854"/>
          </a:xfrm>
        </p:grpSpPr>
        <p:cxnSp>
          <p:nvCxnSpPr>
            <p:cNvPr id="5" name="Straight Arrow Connector 4"/>
            <p:cNvCxnSpPr/>
            <p:nvPr/>
          </p:nvCxnSpPr>
          <p:spPr bwMode="auto">
            <a:xfrm>
              <a:off x="2557462" y="3962400"/>
              <a:ext cx="1828800" cy="60960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6" name="Straight Arrow Connector 5"/>
            <p:cNvCxnSpPr/>
            <p:nvPr/>
          </p:nvCxnSpPr>
          <p:spPr bwMode="auto">
            <a:xfrm flipV="1">
              <a:off x="2557462" y="2819400"/>
              <a:ext cx="0" cy="1143001"/>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7" name="Straight Arrow Connector 6"/>
            <p:cNvCxnSpPr/>
            <p:nvPr/>
          </p:nvCxnSpPr>
          <p:spPr bwMode="auto">
            <a:xfrm flipH="1">
              <a:off x="914400" y="3962400"/>
              <a:ext cx="1652586" cy="798712"/>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8" name="Straight Arrow Connector 7"/>
            <p:cNvCxnSpPr>
              <a:cxnSpLocks noChangeAspect="1"/>
            </p:cNvCxnSpPr>
            <p:nvPr/>
          </p:nvCxnSpPr>
          <p:spPr bwMode="auto">
            <a:xfrm flipH="1">
              <a:off x="1822142" y="3965044"/>
              <a:ext cx="744844" cy="36000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9" name="Straight Arrow Connector 8"/>
            <p:cNvCxnSpPr>
              <a:cxnSpLocks noChangeAspect="1"/>
            </p:cNvCxnSpPr>
            <p:nvPr/>
          </p:nvCxnSpPr>
          <p:spPr bwMode="auto">
            <a:xfrm>
              <a:off x="2566986" y="3962399"/>
              <a:ext cx="720000" cy="24000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0" name="Straight Arrow Connector 9"/>
            <p:cNvCxnSpPr/>
            <p:nvPr/>
          </p:nvCxnSpPr>
          <p:spPr bwMode="auto">
            <a:xfrm flipV="1">
              <a:off x="2557462" y="3354188"/>
              <a:ext cx="0" cy="61200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1" name="Straight Arrow Connector 10"/>
            <p:cNvCxnSpPr/>
            <p:nvPr/>
          </p:nvCxnSpPr>
          <p:spPr bwMode="auto">
            <a:xfrm flipV="1">
              <a:off x="2566986" y="3277295"/>
              <a:ext cx="888694" cy="685105"/>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2" name="Straight Connector 11"/>
            <p:cNvCxnSpPr/>
            <p:nvPr/>
          </p:nvCxnSpPr>
          <p:spPr bwMode="auto">
            <a:xfrm>
              <a:off x="3455680" y="3277295"/>
              <a:ext cx="0" cy="162000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3" name="Straight Connector 12"/>
            <p:cNvCxnSpPr/>
            <p:nvPr/>
          </p:nvCxnSpPr>
          <p:spPr bwMode="auto">
            <a:xfrm flipH="1">
              <a:off x="3471862" y="4535288"/>
              <a:ext cx="735318" cy="362007"/>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4" name="Straight Connector 13"/>
            <p:cNvCxnSpPr/>
            <p:nvPr/>
          </p:nvCxnSpPr>
          <p:spPr bwMode="auto">
            <a:xfrm>
              <a:off x="1783553" y="4355367"/>
              <a:ext cx="1633537" cy="529223"/>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5" name="TextBox 14"/>
            <p:cNvSpPr txBox="1"/>
            <p:nvPr/>
          </p:nvSpPr>
          <p:spPr>
            <a:xfrm>
              <a:off x="3150880" y="3052346"/>
              <a:ext cx="609600" cy="338554"/>
            </a:xfrm>
            <a:prstGeom prst="rect">
              <a:avLst/>
            </a:prstGeom>
            <a:noFill/>
          </p:spPr>
          <p:txBody>
            <a:bodyPr wrap="square" rtlCol="0">
              <a:spAutoFit/>
            </a:bodyPr>
            <a:lstStyle/>
            <a:p>
              <a:pPr marL="514350" indent="-514350" algn="just"/>
              <a:r>
                <a:rPr lang="en-US" sz="1600" dirty="0" smtClean="0"/>
                <a:t>P</a:t>
              </a:r>
              <a:endParaRPr lang="en-IN" sz="1400" dirty="0" smtClean="0"/>
            </a:p>
          </p:txBody>
        </p:sp>
        <p:sp>
          <p:nvSpPr>
            <p:cNvPr id="16" name="TextBox 15"/>
            <p:cNvSpPr txBox="1"/>
            <p:nvPr/>
          </p:nvSpPr>
          <p:spPr>
            <a:xfrm>
              <a:off x="758753" y="4405681"/>
              <a:ext cx="609600" cy="338554"/>
            </a:xfrm>
            <a:prstGeom prst="rect">
              <a:avLst/>
            </a:prstGeom>
            <a:noFill/>
          </p:spPr>
          <p:txBody>
            <a:bodyPr wrap="square" rtlCol="0">
              <a:spAutoFit/>
            </a:bodyPr>
            <a:lstStyle/>
            <a:p>
              <a:pPr marL="514350" indent="-514350" algn="just"/>
              <a:r>
                <a:rPr lang="en-US" sz="1600" dirty="0"/>
                <a:t>X</a:t>
              </a:r>
              <a:endParaRPr lang="en-IN" sz="1400" dirty="0" smtClean="0"/>
            </a:p>
          </p:txBody>
        </p:sp>
        <p:sp>
          <p:nvSpPr>
            <p:cNvPr id="17" name="TextBox 16"/>
            <p:cNvSpPr txBox="1"/>
            <p:nvPr/>
          </p:nvSpPr>
          <p:spPr>
            <a:xfrm>
              <a:off x="2262789" y="2741629"/>
              <a:ext cx="609600" cy="307777"/>
            </a:xfrm>
            <a:prstGeom prst="rect">
              <a:avLst/>
            </a:prstGeom>
            <a:noFill/>
          </p:spPr>
          <p:txBody>
            <a:bodyPr wrap="square" rtlCol="0">
              <a:spAutoFit/>
            </a:bodyPr>
            <a:lstStyle/>
            <a:p>
              <a:pPr marL="514350" indent="-514350" algn="just"/>
              <a:r>
                <a:rPr lang="en-US" sz="1400" dirty="0" smtClean="0"/>
                <a:t>Z</a:t>
              </a:r>
              <a:endParaRPr lang="en-IN" sz="1400" dirty="0" smtClean="0"/>
            </a:p>
          </p:txBody>
        </p:sp>
        <p:sp>
          <p:nvSpPr>
            <p:cNvPr id="18" name="TextBox 17"/>
            <p:cNvSpPr txBox="1"/>
            <p:nvPr/>
          </p:nvSpPr>
          <p:spPr>
            <a:xfrm>
              <a:off x="1619248" y="4013923"/>
              <a:ext cx="609600" cy="338554"/>
            </a:xfrm>
            <a:prstGeom prst="rect">
              <a:avLst/>
            </a:prstGeom>
            <a:noFill/>
          </p:spPr>
          <p:txBody>
            <a:bodyPr wrap="square" rtlCol="0">
              <a:spAutoFit/>
            </a:bodyPr>
            <a:lstStyle/>
            <a:p>
              <a:pPr marL="514350" indent="-514350" algn="just"/>
              <a:r>
                <a:rPr lang="en-US" sz="1600" dirty="0"/>
                <a:t>n</a:t>
              </a:r>
              <a:endParaRPr lang="en-IN" sz="1400" dirty="0" smtClean="0"/>
            </a:p>
          </p:txBody>
        </p:sp>
        <p:sp>
          <p:nvSpPr>
            <p:cNvPr id="19" name="TextBox 18"/>
            <p:cNvSpPr txBox="1"/>
            <p:nvPr/>
          </p:nvSpPr>
          <p:spPr>
            <a:xfrm>
              <a:off x="2246005" y="3281293"/>
              <a:ext cx="609600" cy="307777"/>
            </a:xfrm>
            <a:prstGeom prst="rect">
              <a:avLst/>
            </a:prstGeom>
            <a:noFill/>
          </p:spPr>
          <p:txBody>
            <a:bodyPr wrap="square" rtlCol="0">
              <a:spAutoFit/>
            </a:bodyPr>
            <a:lstStyle/>
            <a:p>
              <a:pPr marL="514350" indent="-514350" algn="just"/>
              <a:r>
                <a:rPr lang="en-US" sz="1400" dirty="0" smtClean="0"/>
                <a:t>a</a:t>
              </a:r>
              <a:endParaRPr lang="en-IN" sz="1400" dirty="0" smtClean="0"/>
            </a:p>
          </p:txBody>
        </p:sp>
        <p:sp>
          <p:nvSpPr>
            <p:cNvPr id="20" name="TextBox 19"/>
            <p:cNvSpPr txBox="1"/>
            <p:nvPr/>
          </p:nvSpPr>
          <p:spPr>
            <a:xfrm>
              <a:off x="3020397" y="3871439"/>
              <a:ext cx="609600" cy="338554"/>
            </a:xfrm>
            <a:prstGeom prst="rect">
              <a:avLst/>
            </a:prstGeom>
            <a:noFill/>
          </p:spPr>
          <p:txBody>
            <a:bodyPr wrap="square" rtlCol="0">
              <a:spAutoFit/>
            </a:bodyPr>
            <a:lstStyle/>
            <a:p>
              <a:pPr marL="514350" indent="-514350" algn="just"/>
              <a:r>
                <a:rPr lang="en-US" sz="1600" dirty="0"/>
                <a:t>o</a:t>
              </a:r>
              <a:endParaRPr lang="en-IN" sz="1400" dirty="0" smtClean="0"/>
            </a:p>
          </p:txBody>
        </p:sp>
        <p:sp>
          <p:nvSpPr>
            <p:cNvPr id="21" name="TextBox 20"/>
            <p:cNvSpPr txBox="1"/>
            <p:nvPr/>
          </p:nvSpPr>
          <p:spPr>
            <a:xfrm>
              <a:off x="2380874" y="4555123"/>
              <a:ext cx="609600" cy="338554"/>
            </a:xfrm>
            <a:prstGeom prst="rect">
              <a:avLst/>
            </a:prstGeom>
            <a:noFill/>
          </p:spPr>
          <p:txBody>
            <a:bodyPr wrap="square" rtlCol="0">
              <a:spAutoFit/>
            </a:bodyPr>
            <a:lstStyle/>
            <a:p>
              <a:pPr marL="514350" indent="-514350" algn="just"/>
              <a:r>
                <a:rPr lang="en-US" sz="1600" dirty="0" err="1" smtClean="0"/>
                <a:t>P</a:t>
              </a:r>
              <a:r>
                <a:rPr lang="en-US" sz="1600" baseline="-25000" dirty="0" err="1" smtClean="0"/>
                <a:t>y</a:t>
              </a:r>
              <a:endParaRPr lang="en-IN" sz="1400" baseline="-25000" dirty="0" smtClean="0"/>
            </a:p>
          </p:txBody>
        </p:sp>
        <p:sp>
          <p:nvSpPr>
            <p:cNvPr id="22" name="TextBox 21"/>
            <p:cNvSpPr txBox="1"/>
            <p:nvPr/>
          </p:nvSpPr>
          <p:spPr>
            <a:xfrm>
              <a:off x="3399333" y="3759063"/>
              <a:ext cx="609600" cy="338554"/>
            </a:xfrm>
            <a:prstGeom prst="rect">
              <a:avLst/>
            </a:prstGeom>
            <a:noFill/>
          </p:spPr>
          <p:txBody>
            <a:bodyPr wrap="square" rtlCol="0">
              <a:spAutoFit/>
            </a:bodyPr>
            <a:lstStyle/>
            <a:p>
              <a:pPr marL="514350" indent="-514350" algn="just"/>
              <a:r>
                <a:rPr lang="en-US" sz="1600" dirty="0" err="1" smtClean="0"/>
                <a:t>P</a:t>
              </a:r>
              <a:r>
                <a:rPr lang="en-US" sz="1600" baseline="-25000" dirty="0" err="1"/>
                <a:t>z</a:t>
              </a:r>
              <a:endParaRPr lang="en-IN" sz="1400" baseline="-25000" dirty="0" smtClean="0"/>
            </a:p>
          </p:txBody>
        </p:sp>
        <p:sp>
          <p:nvSpPr>
            <p:cNvPr id="23" name="TextBox 22"/>
            <p:cNvSpPr txBox="1"/>
            <p:nvPr/>
          </p:nvSpPr>
          <p:spPr>
            <a:xfrm>
              <a:off x="3766453" y="4682929"/>
              <a:ext cx="609600" cy="338554"/>
            </a:xfrm>
            <a:prstGeom prst="rect">
              <a:avLst/>
            </a:prstGeom>
            <a:noFill/>
          </p:spPr>
          <p:txBody>
            <a:bodyPr wrap="square" rtlCol="0">
              <a:spAutoFit/>
            </a:bodyPr>
            <a:lstStyle/>
            <a:p>
              <a:pPr marL="514350" indent="-514350" algn="just"/>
              <a:r>
                <a:rPr lang="en-US" sz="1600" dirty="0" err="1" smtClean="0"/>
                <a:t>P</a:t>
              </a:r>
              <a:r>
                <a:rPr lang="en-US" sz="1600" baseline="-25000" dirty="0" err="1" smtClean="0"/>
                <a:t>x</a:t>
              </a:r>
              <a:endParaRPr lang="en-IN" sz="1400" baseline="-25000" dirty="0" smtClean="0"/>
            </a:p>
          </p:txBody>
        </p:sp>
      </p:grpSp>
      <p:sp>
        <p:nvSpPr>
          <p:cNvPr id="24" name="TextBox 23"/>
          <p:cNvSpPr txBox="1"/>
          <p:nvPr/>
        </p:nvSpPr>
        <p:spPr>
          <a:xfrm>
            <a:off x="1981200" y="5257800"/>
            <a:ext cx="1680143" cy="338554"/>
          </a:xfrm>
          <a:prstGeom prst="rect">
            <a:avLst/>
          </a:prstGeom>
          <a:noFill/>
        </p:spPr>
        <p:txBody>
          <a:bodyPr wrap="square" rtlCol="0">
            <a:spAutoFit/>
          </a:bodyPr>
          <a:lstStyle/>
          <a:p>
            <a:pPr marL="514350" indent="-514350"/>
            <a:r>
              <a:rPr lang="en-US" sz="1600" dirty="0" smtClean="0"/>
              <a:t>Before Rotation</a:t>
            </a:r>
            <a:endParaRPr lang="en-IN" sz="1400" baseline="-25000" dirty="0" smtClean="0"/>
          </a:p>
        </p:txBody>
      </p:sp>
      <p:grpSp>
        <p:nvGrpSpPr>
          <p:cNvPr id="4" name="Group 24"/>
          <p:cNvGrpSpPr/>
          <p:nvPr/>
        </p:nvGrpSpPr>
        <p:grpSpPr>
          <a:xfrm>
            <a:off x="5334000" y="2971800"/>
            <a:ext cx="3243262" cy="2312720"/>
            <a:chOff x="5062538" y="2556363"/>
            <a:chExt cx="3471862" cy="2465120"/>
          </a:xfrm>
        </p:grpSpPr>
        <p:cxnSp>
          <p:nvCxnSpPr>
            <p:cNvPr id="26" name="Straight Arrow Connector 25"/>
            <p:cNvCxnSpPr/>
            <p:nvPr/>
          </p:nvCxnSpPr>
          <p:spPr bwMode="auto">
            <a:xfrm>
              <a:off x="6705600" y="3925688"/>
              <a:ext cx="1828800" cy="60960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27" name="Straight Arrow Connector 26"/>
            <p:cNvCxnSpPr/>
            <p:nvPr/>
          </p:nvCxnSpPr>
          <p:spPr bwMode="auto">
            <a:xfrm flipV="1">
              <a:off x="6705600" y="2782688"/>
              <a:ext cx="0" cy="1143001"/>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28" name="Straight Arrow Connector 27"/>
            <p:cNvCxnSpPr/>
            <p:nvPr/>
          </p:nvCxnSpPr>
          <p:spPr bwMode="auto">
            <a:xfrm flipH="1">
              <a:off x="5062538" y="3925688"/>
              <a:ext cx="1652586" cy="798712"/>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29" name="Straight Arrow Connector 28"/>
            <p:cNvCxnSpPr>
              <a:cxnSpLocks noChangeAspect="1"/>
            </p:cNvCxnSpPr>
            <p:nvPr/>
          </p:nvCxnSpPr>
          <p:spPr bwMode="auto">
            <a:xfrm flipH="1">
              <a:off x="5970280" y="3928340"/>
              <a:ext cx="744844" cy="36000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30" name="Straight Arrow Connector 29"/>
            <p:cNvCxnSpPr/>
            <p:nvPr/>
          </p:nvCxnSpPr>
          <p:spPr bwMode="auto">
            <a:xfrm flipH="1" flipV="1">
              <a:off x="6146953" y="3277295"/>
              <a:ext cx="568172" cy="648392"/>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31" name="Straight Arrow Connector 30"/>
            <p:cNvCxnSpPr/>
            <p:nvPr/>
          </p:nvCxnSpPr>
          <p:spPr bwMode="auto">
            <a:xfrm flipV="1">
              <a:off x="6715124" y="3083173"/>
              <a:ext cx="295276" cy="813939"/>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32" name="Straight Arrow Connector 31"/>
            <p:cNvCxnSpPr/>
            <p:nvPr/>
          </p:nvCxnSpPr>
          <p:spPr bwMode="auto">
            <a:xfrm flipV="1">
              <a:off x="6696077" y="3531169"/>
              <a:ext cx="577694" cy="394518"/>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33" name="Arc 32"/>
            <p:cNvSpPr/>
            <p:nvPr/>
          </p:nvSpPr>
          <p:spPr bwMode="auto">
            <a:xfrm>
              <a:off x="6941086" y="3710437"/>
              <a:ext cx="272895" cy="503923"/>
            </a:xfrm>
            <a:prstGeom prst="arc">
              <a:avLst>
                <a:gd name="adj1" fmla="val 15735949"/>
                <a:gd name="adj2" fmla="val 3128085"/>
              </a:avLst>
            </a:prstGeom>
            <a:solidFill>
              <a:schemeClr val="bg1">
                <a:alpha val="0"/>
              </a:schemeClr>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0" lang="en-IN" sz="1800" b="0" i="0" u="none" strike="noStrike" cap="none" normalizeH="0" baseline="0" smtClean="0">
                <a:ln>
                  <a:noFill/>
                </a:ln>
                <a:solidFill>
                  <a:schemeClr val="tx1"/>
                </a:solidFill>
                <a:effectLst/>
                <a:latin typeface="Arial" panose="020B0604020202020204" pitchFamily="34" charset="0"/>
              </a:endParaRPr>
            </a:p>
          </p:txBody>
        </p:sp>
        <p:sp>
          <p:nvSpPr>
            <p:cNvPr id="34" name="Arc 33"/>
            <p:cNvSpPr/>
            <p:nvPr/>
          </p:nvSpPr>
          <p:spPr bwMode="auto">
            <a:xfrm>
              <a:off x="6422524" y="3294019"/>
              <a:ext cx="272895" cy="503923"/>
            </a:xfrm>
            <a:prstGeom prst="arc">
              <a:avLst>
                <a:gd name="adj1" fmla="val 11968457"/>
                <a:gd name="adj2" fmla="val 20061657"/>
              </a:avLst>
            </a:prstGeom>
            <a:solidFill>
              <a:schemeClr val="bg1">
                <a:alpha val="0"/>
              </a:schemeClr>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0" lang="en-IN" sz="1800" b="0" i="0" u="none" strike="noStrike" cap="none" normalizeH="0" baseline="0" smtClean="0">
                <a:ln>
                  <a:noFill/>
                </a:ln>
                <a:solidFill>
                  <a:schemeClr val="tx1"/>
                </a:solidFill>
                <a:effectLst/>
                <a:latin typeface="Arial" panose="020B0604020202020204" pitchFamily="34" charset="0"/>
              </a:endParaRPr>
            </a:p>
          </p:txBody>
        </p:sp>
        <p:cxnSp>
          <p:nvCxnSpPr>
            <p:cNvPr id="35" name="Straight Connector 34"/>
            <p:cNvCxnSpPr/>
            <p:nvPr/>
          </p:nvCxnSpPr>
          <p:spPr bwMode="auto">
            <a:xfrm>
              <a:off x="6407174" y="3397200"/>
              <a:ext cx="17785" cy="108000"/>
            </a:xfrm>
            <a:prstGeom prst="line">
              <a:avLst/>
            </a:prstGeom>
            <a:ln w="19050">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6" name="Straight Connector 35"/>
            <p:cNvCxnSpPr>
              <a:stCxn id="34" idx="0"/>
              <a:endCxn id="34" idx="0"/>
            </p:cNvCxnSpPr>
            <p:nvPr/>
          </p:nvCxnSpPr>
          <p:spPr bwMode="auto">
            <a:xfrm>
              <a:off x="6424959" y="3498592"/>
              <a:ext cx="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7" name="Straight Connector 36"/>
            <p:cNvCxnSpPr>
              <a:stCxn id="34" idx="0"/>
              <a:endCxn id="34" idx="0"/>
            </p:cNvCxnSpPr>
            <p:nvPr/>
          </p:nvCxnSpPr>
          <p:spPr bwMode="auto">
            <a:xfrm>
              <a:off x="6424959" y="3498592"/>
              <a:ext cx="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8" name="Straight Connector 37"/>
            <p:cNvCxnSpPr/>
            <p:nvPr/>
          </p:nvCxnSpPr>
          <p:spPr bwMode="auto">
            <a:xfrm flipH="1">
              <a:off x="6419849" y="3447461"/>
              <a:ext cx="76200" cy="47195"/>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39" name="Straight Connector 38"/>
            <p:cNvCxnSpPr/>
            <p:nvPr/>
          </p:nvCxnSpPr>
          <p:spPr bwMode="auto">
            <a:xfrm flipH="1">
              <a:off x="7039178" y="3682120"/>
              <a:ext cx="112309" cy="35056"/>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40" name="Straight Connector 39"/>
            <p:cNvCxnSpPr/>
            <p:nvPr/>
          </p:nvCxnSpPr>
          <p:spPr bwMode="auto">
            <a:xfrm>
              <a:off x="7050513" y="3725656"/>
              <a:ext cx="17785" cy="63951"/>
            </a:xfrm>
            <a:prstGeom prst="line">
              <a:avLst/>
            </a:prstGeom>
            <a:ln w="19050">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41" name="TextBox 40"/>
            <p:cNvSpPr txBox="1"/>
            <p:nvPr/>
          </p:nvSpPr>
          <p:spPr>
            <a:xfrm>
              <a:off x="5100637" y="4682929"/>
              <a:ext cx="609600" cy="338554"/>
            </a:xfrm>
            <a:prstGeom prst="rect">
              <a:avLst/>
            </a:prstGeom>
            <a:noFill/>
          </p:spPr>
          <p:txBody>
            <a:bodyPr wrap="square" rtlCol="0">
              <a:spAutoFit/>
            </a:bodyPr>
            <a:lstStyle/>
            <a:p>
              <a:pPr marL="514350" indent="-514350" algn="just"/>
              <a:r>
                <a:rPr lang="en-US" sz="1600" dirty="0"/>
                <a:t>X</a:t>
              </a:r>
              <a:endParaRPr lang="en-IN" sz="1400" dirty="0" smtClean="0"/>
            </a:p>
          </p:txBody>
        </p:sp>
        <p:sp>
          <p:nvSpPr>
            <p:cNvPr id="42" name="TextBox 41"/>
            <p:cNvSpPr txBox="1"/>
            <p:nvPr/>
          </p:nvSpPr>
          <p:spPr>
            <a:xfrm>
              <a:off x="6429578" y="2556363"/>
              <a:ext cx="609600" cy="338554"/>
            </a:xfrm>
            <a:prstGeom prst="rect">
              <a:avLst/>
            </a:prstGeom>
            <a:noFill/>
          </p:spPr>
          <p:txBody>
            <a:bodyPr wrap="square" rtlCol="0">
              <a:spAutoFit/>
            </a:bodyPr>
            <a:lstStyle/>
            <a:p>
              <a:pPr marL="514350" indent="-514350" algn="just"/>
              <a:r>
                <a:rPr lang="en-US" sz="1600" dirty="0"/>
                <a:t>Z</a:t>
              </a:r>
              <a:endParaRPr lang="en-IN" sz="1400" dirty="0" smtClean="0"/>
            </a:p>
          </p:txBody>
        </p:sp>
        <p:sp>
          <p:nvSpPr>
            <p:cNvPr id="43" name="TextBox 42"/>
            <p:cNvSpPr txBox="1"/>
            <p:nvPr/>
          </p:nvSpPr>
          <p:spPr>
            <a:xfrm>
              <a:off x="7048618" y="2900342"/>
              <a:ext cx="609600" cy="338554"/>
            </a:xfrm>
            <a:prstGeom prst="rect">
              <a:avLst/>
            </a:prstGeom>
            <a:noFill/>
          </p:spPr>
          <p:txBody>
            <a:bodyPr wrap="square" rtlCol="0">
              <a:spAutoFit/>
            </a:bodyPr>
            <a:lstStyle/>
            <a:p>
              <a:pPr marL="514350" indent="-514350" algn="just"/>
              <a:r>
                <a:rPr lang="en-US" sz="1600" dirty="0" smtClean="0"/>
                <a:t>P</a:t>
              </a:r>
              <a:endParaRPr lang="en-IN" sz="1400" dirty="0" smtClean="0"/>
            </a:p>
          </p:txBody>
        </p:sp>
        <p:sp>
          <p:nvSpPr>
            <p:cNvPr id="44" name="TextBox 43"/>
            <p:cNvSpPr txBox="1"/>
            <p:nvPr/>
          </p:nvSpPr>
          <p:spPr>
            <a:xfrm>
              <a:off x="5902891" y="3225334"/>
              <a:ext cx="609600" cy="307777"/>
            </a:xfrm>
            <a:prstGeom prst="rect">
              <a:avLst/>
            </a:prstGeom>
            <a:noFill/>
          </p:spPr>
          <p:txBody>
            <a:bodyPr wrap="square" rtlCol="0">
              <a:spAutoFit/>
            </a:bodyPr>
            <a:lstStyle/>
            <a:p>
              <a:pPr marL="514350" indent="-514350" algn="just"/>
              <a:r>
                <a:rPr lang="en-US" sz="1400" dirty="0" smtClean="0"/>
                <a:t>a</a:t>
              </a:r>
              <a:endParaRPr lang="en-IN" sz="1400" dirty="0" smtClean="0"/>
            </a:p>
          </p:txBody>
        </p:sp>
        <p:sp>
          <p:nvSpPr>
            <p:cNvPr id="45" name="TextBox 44"/>
            <p:cNvSpPr txBox="1"/>
            <p:nvPr/>
          </p:nvSpPr>
          <p:spPr>
            <a:xfrm>
              <a:off x="5795963" y="3916842"/>
              <a:ext cx="609600" cy="338554"/>
            </a:xfrm>
            <a:prstGeom prst="rect">
              <a:avLst/>
            </a:prstGeom>
            <a:noFill/>
          </p:spPr>
          <p:txBody>
            <a:bodyPr wrap="square" rtlCol="0">
              <a:spAutoFit/>
            </a:bodyPr>
            <a:lstStyle/>
            <a:p>
              <a:pPr marL="514350" indent="-514350" algn="just"/>
              <a:r>
                <a:rPr lang="en-US" sz="1600" dirty="0"/>
                <a:t>n</a:t>
              </a:r>
              <a:endParaRPr lang="en-IN" sz="1400" dirty="0" smtClean="0"/>
            </a:p>
          </p:txBody>
        </p:sp>
        <p:sp>
          <p:nvSpPr>
            <p:cNvPr id="46" name="TextBox 45"/>
            <p:cNvSpPr txBox="1"/>
            <p:nvPr/>
          </p:nvSpPr>
          <p:spPr>
            <a:xfrm>
              <a:off x="7283294" y="3459388"/>
              <a:ext cx="609600" cy="338554"/>
            </a:xfrm>
            <a:prstGeom prst="rect">
              <a:avLst/>
            </a:prstGeom>
            <a:noFill/>
          </p:spPr>
          <p:txBody>
            <a:bodyPr wrap="square" rtlCol="0">
              <a:spAutoFit/>
            </a:bodyPr>
            <a:lstStyle/>
            <a:p>
              <a:pPr marL="514350" indent="-514350" algn="just"/>
              <a:r>
                <a:rPr lang="en-US" sz="1600" dirty="0"/>
                <a:t>o</a:t>
              </a:r>
              <a:endParaRPr lang="en-IN" sz="1400" dirty="0" smtClean="0"/>
            </a:p>
          </p:txBody>
        </p:sp>
        <p:sp>
          <p:nvSpPr>
            <p:cNvPr id="47" name="TextBox 46"/>
            <p:cNvSpPr txBox="1"/>
            <p:nvPr/>
          </p:nvSpPr>
          <p:spPr>
            <a:xfrm>
              <a:off x="6355329" y="2975300"/>
              <a:ext cx="609600" cy="338554"/>
            </a:xfrm>
            <a:prstGeom prst="rect">
              <a:avLst/>
            </a:prstGeom>
            <a:noFill/>
          </p:spPr>
          <p:txBody>
            <a:bodyPr wrap="square" rtlCol="0">
              <a:spAutoFit/>
            </a:bodyPr>
            <a:lstStyle/>
            <a:p>
              <a:pPr marL="514350" indent="-514350" algn="just"/>
              <a:r>
                <a:rPr lang="el-GR" sz="1600" dirty="0" smtClean="0"/>
                <a:t>θ</a:t>
              </a:r>
              <a:endParaRPr lang="en-IN" sz="1400" dirty="0" smtClean="0"/>
            </a:p>
          </p:txBody>
        </p:sp>
        <p:sp>
          <p:nvSpPr>
            <p:cNvPr id="48" name="TextBox 47"/>
            <p:cNvSpPr txBox="1"/>
            <p:nvPr/>
          </p:nvSpPr>
          <p:spPr>
            <a:xfrm>
              <a:off x="6846687" y="3743891"/>
              <a:ext cx="609600" cy="338554"/>
            </a:xfrm>
            <a:prstGeom prst="rect">
              <a:avLst/>
            </a:prstGeom>
            <a:noFill/>
          </p:spPr>
          <p:txBody>
            <a:bodyPr wrap="square" rtlCol="0">
              <a:spAutoFit/>
            </a:bodyPr>
            <a:lstStyle/>
            <a:p>
              <a:pPr marL="514350" indent="-514350" algn="just"/>
              <a:r>
                <a:rPr lang="el-GR" sz="1600" dirty="0" smtClean="0"/>
                <a:t>θ</a:t>
              </a:r>
              <a:endParaRPr lang="en-IN" sz="1400" dirty="0" smtClean="0"/>
            </a:p>
          </p:txBody>
        </p:sp>
        <p:cxnSp>
          <p:nvCxnSpPr>
            <p:cNvPr id="49" name="Straight Connector 48"/>
            <p:cNvCxnSpPr/>
            <p:nvPr/>
          </p:nvCxnSpPr>
          <p:spPr bwMode="auto">
            <a:xfrm>
              <a:off x="7010400" y="3087112"/>
              <a:ext cx="49005" cy="1637288"/>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0" name="Straight Connector 49"/>
            <p:cNvCxnSpPr/>
            <p:nvPr/>
          </p:nvCxnSpPr>
          <p:spPr bwMode="auto">
            <a:xfrm>
              <a:off x="5853112" y="4335344"/>
              <a:ext cx="1215186" cy="40578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1" name="Straight Connector 50"/>
            <p:cNvCxnSpPr/>
            <p:nvPr/>
          </p:nvCxnSpPr>
          <p:spPr bwMode="auto">
            <a:xfrm flipH="1">
              <a:off x="7035465" y="4342106"/>
              <a:ext cx="840961" cy="403097"/>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52" name="TextBox 51"/>
            <p:cNvSpPr txBox="1"/>
            <p:nvPr/>
          </p:nvSpPr>
          <p:spPr>
            <a:xfrm>
              <a:off x="7390650" y="4513652"/>
              <a:ext cx="495299" cy="338554"/>
            </a:xfrm>
            <a:prstGeom prst="rect">
              <a:avLst/>
            </a:prstGeom>
            <a:noFill/>
          </p:spPr>
          <p:txBody>
            <a:bodyPr wrap="square" rtlCol="0">
              <a:spAutoFit/>
            </a:bodyPr>
            <a:lstStyle/>
            <a:p>
              <a:pPr marL="514350" indent="-514350" algn="just"/>
              <a:r>
                <a:rPr lang="en-US" sz="1600" dirty="0" err="1" smtClean="0"/>
                <a:t>P</a:t>
              </a:r>
              <a:r>
                <a:rPr lang="en-US" sz="1600" baseline="-25000" dirty="0" err="1" smtClean="0"/>
                <a:t>x</a:t>
              </a:r>
              <a:endParaRPr lang="en-IN" sz="1400" baseline="-25000" dirty="0" smtClean="0"/>
            </a:p>
          </p:txBody>
        </p:sp>
        <p:sp>
          <p:nvSpPr>
            <p:cNvPr id="53" name="TextBox 52"/>
            <p:cNvSpPr txBox="1"/>
            <p:nvPr/>
          </p:nvSpPr>
          <p:spPr>
            <a:xfrm>
              <a:off x="6108533" y="4469850"/>
              <a:ext cx="609600" cy="338554"/>
            </a:xfrm>
            <a:prstGeom prst="rect">
              <a:avLst/>
            </a:prstGeom>
            <a:noFill/>
          </p:spPr>
          <p:txBody>
            <a:bodyPr wrap="square" rtlCol="0">
              <a:spAutoFit/>
            </a:bodyPr>
            <a:lstStyle/>
            <a:p>
              <a:pPr marL="514350" indent="-514350" algn="just"/>
              <a:r>
                <a:rPr lang="en-US" sz="1600" dirty="0" err="1" smtClean="0"/>
                <a:t>P</a:t>
              </a:r>
              <a:r>
                <a:rPr lang="en-US" sz="1600" baseline="-25000" dirty="0" err="1" smtClean="0"/>
                <a:t>y</a:t>
              </a:r>
              <a:endParaRPr lang="en-IN" sz="1400" baseline="-25000" dirty="0" smtClean="0"/>
            </a:p>
          </p:txBody>
        </p:sp>
        <p:sp>
          <p:nvSpPr>
            <p:cNvPr id="54" name="TextBox 53"/>
            <p:cNvSpPr txBox="1"/>
            <p:nvPr/>
          </p:nvSpPr>
          <p:spPr>
            <a:xfrm>
              <a:off x="6973554" y="4150011"/>
              <a:ext cx="609600" cy="338554"/>
            </a:xfrm>
            <a:prstGeom prst="rect">
              <a:avLst/>
            </a:prstGeom>
            <a:noFill/>
          </p:spPr>
          <p:txBody>
            <a:bodyPr wrap="square" rtlCol="0">
              <a:spAutoFit/>
            </a:bodyPr>
            <a:lstStyle/>
            <a:p>
              <a:pPr marL="514350" indent="-514350" algn="just"/>
              <a:r>
                <a:rPr lang="en-US" sz="1600" dirty="0" err="1" smtClean="0"/>
                <a:t>P</a:t>
              </a:r>
              <a:r>
                <a:rPr lang="en-US" sz="1600" baseline="-25000" dirty="0" err="1"/>
                <a:t>z</a:t>
              </a:r>
              <a:endParaRPr lang="en-IN" sz="1400" baseline="-25000" dirty="0" smtClean="0"/>
            </a:p>
          </p:txBody>
        </p:sp>
      </p:grpSp>
      <p:sp>
        <p:nvSpPr>
          <p:cNvPr id="55" name="Title 1"/>
          <p:cNvSpPr>
            <a:spLocks noGrp="1"/>
          </p:cNvSpPr>
          <p:nvPr>
            <p:ph type="title"/>
          </p:nvPr>
        </p:nvSpPr>
        <p:spPr>
          <a:xfrm>
            <a:off x="457200" y="274638"/>
            <a:ext cx="8229600" cy="725470"/>
          </a:xfrm>
        </p:spPr>
        <p:txBody>
          <a:bodyPr>
            <a:normAutofit fontScale="90000"/>
          </a:bodyPr>
          <a:lstStyle/>
          <a:p>
            <a:r>
              <a:rPr lang="en-IN" dirty="0" smtClean="0">
                <a:latin typeface="Times New Roman" panose="02020603050405020304" pitchFamily="18" charset="0"/>
                <a:ea typeface="MS PGothic" panose="020B0600070205080204" pitchFamily="34" charset="-128"/>
                <a:cs typeface="Times New Roman" panose="02020603050405020304" pitchFamily="18" charset="0"/>
              </a:rPr>
              <a:t>Robot Kinematics</a:t>
            </a:r>
            <a:endParaRPr lang="en-US"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0-#ppt_w/2"/>
                                          </p:val>
                                        </p:tav>
                                        <p:tav tm="100000">
                                          <p:val>
                                            <p:strVal val="#ppt_x"/>
                                          </p:val>
                                        </p:tav>
                                      </p:tavLst>
                                    </p:anim>
                                    <p:anim calcmode="lin" valueType="num">
                                      <p:cBhvr additive="base">
                                        <p:cTn id="20"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24"/>
                                        </p:tgtEl>
                                        <p:attrNameLst>
                                          <p:attrName>style.visibility</p:attrName>
                                        </p:attrNameLst>
                                      </p:cBhvr>
                                      <p:to>
                                        <p:strVal val="visible"/>
                                      </p:to>
                                    </p:set>
                                    <p:anim calcmode="lin" valueType="num">
                                      <p:cBhvr additive="base">
                                        <p:cTn id="25" dur="500" fill="hold"/>
                                        <p:tgtEl>
                                          <p:spTgt spid="24"/>
                                        </p:tgtEl>
                                        <p:attrNameLst>
                                          <p:attrName>ppt_x</p:attrName>
                                        </p:attrNameLst>
                                      </p:cBhvr>
                                      <p:tavLst>
                                        <p:tav tm="0">
                                          <p:val>
                                            <p:strVal val="0-#ppt_w/2"/>
                                          </p:val>
                                        </p:tav>
                                        <p:tav tm="100000">
                                          <p:val>
                                            <p:strVal val="#ppt_x"/>
                                          </p:val>
                                        </p:tav>
                                      </p:tavLst>
                                    </p:anim>
                                    <p:anim calcmode="lin" valueType="num">
                                      <p:cBhvr additive="base">
                                        <p:cTn id="26" dur="500" fill="hold"/>
                                        <p:tgtEl>
                                          <p:spTgt spid="24"/>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4"/>
                                        </p:tgtEl>
                                        <p:attrNameLst>
                                          <p:attrName>style.visibility</p:attrName>
                                        </p:attrNameLst>
                                      </p:cBhvr>
                                      <p:to>
                                        <p:strVal val="visible"/>
                                      </p:to>
                                    </p:set>
                                    <p:anim calcmode="lin" valueType="num">
                                      <p:cBhvr additive="base">
                                        <p:cTn id="31" dur="500" fill="hold"/>
                                        <p:tgtEl>
                                          <p:spTgt spid="4"/>
                                        </p:tgtEl>
                                        <p:attrNameLst>
                                          <p:attrName>ppt_x</p:attrName>
                                        </p:attrNameLst>
                                      </p:cBhvr>
                                      <p:tavLst>
                                        <p:tav tm="0">
                                          <p:val>
                                            <p:strVal val="0-#ppt_w/2"/>
                                          </p:val>
                                        </p:tav>
                                        <p:tav tm="100000">
                                          <p:val>
                                            <p:strVal val="#ppt_x"/>
                                          </p:val>
                                        </p:tav>
                                      </p:tavLst>
                                    </p:anim>
                                    <p:anim calcmode="lin" valueType="num">
                                      <p:cBhvr additive="base">
                                        <p:cTn id="32"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72"/>
          <p:cNvGrpSpPr/>
          <p:nvPr/>
        </p:nvGrpSpPr>
        <p:grpSpPr>
          <a:xfrm>
            <a:off x="1371600" y="1600200"/>
            <a:ext cx="6310454" cy="3637938"/>
            <a:chOff x="457202" y="1876138"/>
            <a:chExt cx="6310454" cy="3637938"/>
          </a:xfrm>
        </p:grpSpPr>
        <p:cxnSp>
          <p:nvCxnSpPr>
            <p:cNvPr id="5" name="Straight Arrow Connector 4"/>
            <p:cNvCxnSpPr/>
            <p:nvPr/>
          </p:nvCxnSpPr>
          <p:spPr bwMode="auto">
            <a:xfrm>
              <a:off x="3581400" y="4495800"/>
              <a:ext cx="2520000"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6" name="Straight Arrow Connector 5"/>
            <p:cNvCxnSpPr/>
            <p:nvPr/>
          </p:nvCxnSpPr>
          <p:spPr bwMode="auto">
            <a:xfrm flipV="1">
              <a:off x="3581400" y="1975800"/>
              <a:ext cx="0" cy="252000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9" name="Straight Arrow Connector 8"/>
            <p:cNvCxnSpPr/>
            <p:nvPr/>
          </p:nvCxnSpPr>
          <p:spPr bwMode="auto">
            <a:xfrm flipV="1">
              <a:off x="3581400" y="3048000"/>
              <a:ext cx="2819400" cy="144780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2" name="Straight Arrow Connector 11"/>
            <p:cNvCxnSpPr/>
            <p:nvPr/>
          </p:nvCxnSpPr>
          <p:spPr bwMode="auto">
            <a:xfrm flipH="1" flipV="1">
              <a:off x="2057400" y="2133601"/>
              <a:ext cx="1524000" cy="2362199"/>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6" name="Straight Connector 15"/>
            <p:cNvCxnSpPr/>
            <p:nvPr/>
          </p:nvCxnSpPr>
          <p:spPr bwMode="auto">
            <a:xfrm flipV="1">
              <a:off x="3009901" y="2865436"/>
              <a:ext cx="1142997" cy="669928"/>
            </a:xfrm>
            <a:prstGeom prst="line">
              <a:avLst/>
            </a:prstGeom>
            <a:ln w="9525"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7" name="Straight Connector 16"/>
            <p:cNvCxnSpPr/>
            <p:nvPr/>
          </p:nvCxnSpPr>
          <p:spPr bwMode="auto">
            <a:xfrm>
              <a:off x="4152896" y="2865435"/>
              <a:ext cx="571501" cy="1028701"/>
            </a:xfrm>
            <a:prstGeom prst="line">
              <a:avLst/>
            </a:prstGeom>
            <a:ln w="9525"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2" name="Straight Connector 21"/>
            <p:cNvCxnSpPr/>
            <p:nvPr/>
          </p:nvCxnSpPr>
          <p:spPr bwMode="auto">
            <a:xfrm flipH="1">
              <a:off x="571496" y="2865435"/>
              <a:ext cx="10800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0" name="Straight Connector 29"/>
            <p:cNvCxnSpPr/>
            <p:nvPr/>
          </p:nvCxnSpPr>
          <p:spPr bwMode="auto">
            <a:xfrm flipH="1">
              <a:off x="533400" y="4495800"/>
              <a:ext cx="10590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4" name="Straight Connector 33"/>
            <p:cNvCxnSpPr/>
            <p:nvPr/>
          </p:nvCxnSpPr>
          <p:spPr bwMode="auto">
            <a:xfrm flipH="1">
              <a:off x="990600" y="3546478"/>
              <a:ext cx="5760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8" name="Straight Connector 37"/>
            <p:cNvCxnSpPr/>
            <p:nvPr/>
          </p:nvCxnSpPr>
          <p:spPr bwMode="auto">
            <a:xfrm>
              <a:off x="3581399" y="4800600"/>
              <a:ext cx="0" cy="53340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9" name="Straight Connector 38"/>
            <p:cNvCxnSpPr/>
            <p:nvPr/>
          </p:nvCxnSpPr>
          <p:spPr bwMode="auto">
            <a:xfrm>
              <a:off x="4152896" y="4777200"/>
              <a:ext cx="0" cy="25200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40" name="Straight Connector 39"/>
            <p:cNvCxnSpPr/>
            <p:nvPr/>
          </p:nvCxnSpPr>
          <p:spPr bwMode="auto">
            <a:xfrm>
              <a:off x="4724397" y="4800600"/>
              <a:ext cx="0" cy="53340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41" name="Straight Connector 40"/>
            <p:cNvCxnSpPr/>
            <p:nvPr/>
          </p:nvCxnSpPr>
          <p:spPr bwMode="auto">
            <a:xfrm flipH="1">
              <a:off x="1730096" y="2865435"/>
              <a:ext cx="2412000" cy="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3" name="Straight Connector 42"/>
            <p:cNvCxnSpPr/>
            <p:nvPr/>
          </p:nvCxnSpPr>
          <p:spPr bwMode="auto">
            <a:xfrm>
              <a:off x="4724397" y="3904800"/>
              <a:ext cx="0" cy="97200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4" name="TextBox 43"/>
            <p:cNvSpPr txBox="1"/>
            <p:nvPr/>
          </p:nvSpPr>
          <p:spPr>
            <a:xfrm>
              <a:off x="4142096" y="2445635"/>
              <a:ext cx="685800" cy="307777"/>
            </a:xfrm>
            <a:prstGeom prst="rect">
              <a:avLst/>
            </a:prstGeom>
            <a:noFill/>
          </p:spPr>
          <p:txBody>
            <a:bodyPr wrap="square" rtlCol="0">
              <a:spAutoFit/>
            </a:bodyPr>
            <a:lstStyle/>
            <a:p>
              <a:pPr marL="514350" indent="-514350" algn="just"/>
              <a:r>
                <a:rPr lang="en-US" sz="1400" dirty="0" smtClean="0"/>
                <a:t>P</a:t>
              </a:r>
              <a:endParaRPr lang="en-IN" sz="1400" dirty="0" smtClean="0"/>
            </a:p>
          </p:txBody>
        </p:sp>
        <p:sp>
          <p:nvSpPr>
            <p:cNvPr id="46" name="TextBox 45"/>
            <p:cNvSpPr txBox="1"/>
            <p:nvPr/>
          </p:nvSpPr>
          <p:spPr>
            <a:xfrm rot="19894588">
              <a:off x="4299114" y="2964065"/>
              <a:ext cx="685800" cy="307777"/>
            </a:xfrm>
            <a:prstGeom prst="rect">
              <a:avLst/>
            </a:prstGeom>
            <a:noFill/>
          </p:spPr>
          <p:txBody>
            <a:bodyPr wrap="square" rtlCol="0">
              <a:spAutoFit/>
            </a:bodyPr>
            <a:lstStyle/>
            <a:p>
              <a:pPr marL="514350" indent="-514350" algn="just"/>
              <a:r>
                <a:rPr lang="en-US" sz="1400" dirty="0" smtClean="0"/>
                <a:t>P</a:t>
              </a:r>
              <a:r>
                <a:rPr lang="en-US" sz="1400" baseline="-25000" dirty="0" smtClean="0"/>
                <a:t>a</a:t>
              </a:r>
              <a:endParaRPr lang="en-IN" sz="1400" dirty="0" smtClean="0"/>
            </a:p>
          </p:txBody>
        </p:sp>
        <p:sp>
          <p:nvSpPr>
            <p:cNvPr id="47" name="TextBox 46"/>
            <p:cNvSpPr txBox="1"/>
            <p:nvPr/>
          </p:nvSpPr>
          <p:spPr>
            <a:xfrm rot="19795722">
              <a:off x="2877323" y="3835119"/>
              <a:ext cx="685800" cy="307777"/>
            </a:xfrm>
            <a:prstGeom prst="rect">
              <a:avLst/>
            </a:prstGeom>
            <a:noFill/>
          </p:spPr>
          <p:txBody>
            <a:bodyPr wrap="square" rtlCol="0">
              <a:spAutoFit/>
            </a:bodyPr>
            <a:lstStyle/>
            <a:p>
              <a:pPr marL="514350" indent="-514350" algn="just"/>
              <a:r>
                <a:rPr lang="en-US" sz="1400" dirty="0" smtClean="0"/>
                <a:t>P</a:t>
              </a:r>
              <a:r>
                <a:rPr lang="en-US" sz="1400" baseline="-25000" dirty="0" smtClean="0"/>
                <a:t>a</a:t>
              </a:r>
              <a:endParaRPr lang="en-IN" sz="1400" dirty="0" smtClean="0"/>
            </a:p>
          </p:txBody>
        </p:sp>
        <p:sp>
          <p:nvSpPr>
            <p:cNvPr id="48" name="TextBox 47"/>
            <p:cNvSpPr txBox="1"/>
            <p:nvPr/>
          </p:nvSpPr>
          <p:spPr>
            <a:xfrm rot="19983235">
              <a:off x="3898844" y="3802827"/>
              <a:ext cx="685800" cy="307777"/>
            </a:xfrm>
            <a:prstGeom prst="rect">
              <a:avLst/>
            </a:prstGeom>
            <a:noFill/>
          </p:spPr>
          <p:txBody>
            <a:bodyPr wrap="square" rtlCol="0">
              <a:spAutoFit/>
            </a:bodyPr>
            <a:lstStyle/>
            <a:p>
              <a:pPr marL="514350" indent="-514350" algn="just"/>
              <a:r>
                <a:rPr lang="en-US" sz="1400" dirty="0" smtClean="0"/>
                <a:t>P</a:t>
              </a:r>
              <a:r>
                <a:rPr lang="en-US" sz="1400" baseline="-25000" dirty="0"/>
                <a:t>o</a:t>
              </a:r>
              <a:endParaRPr lang="en-IN" sz="1400" dirty="0" smtClean="0"/>
            </a:p>
          </p:txBody>
        </p:sp>
        <p:sp>
          <p:nvSpPr>
            <p:cNvPr id="49" name="TextBox 48"/>
            <p:cNvSpPr txBox="1"/>
            <p:nvPr/>
          </p:nvSpPr>
          <p:spPr>
            <a:xfrm>
              <a:off x="3676645" y="4875311"/>
              <a:ext cx="685800" cy="307777"/>
            </a:xfrm>
            <a:prstGeom prst="rect">
              <a:avLst/>
            </a:prstGeom>
            <a:noFill/>
          </p:spPr>
          <p:txBody>
            <a:bodyPr wrap="square" rtlCol="0">
              <a:spAutoFit/>
            </a:bodyPr>
            <a:lstStyle/>
            <a:p>
              <a:pPr marL="514350" indent="-514350" algn="just"/>
              <a:r>
                <a:rPr lang="en-US" sz="1400" dirty="0" err="1" smtClean="0"/>
                <a:t>P</a:t>
              </a:r>
              <a:r>
                <a:rPr lang="en-US" sz="1400" baseline="-25000" dirty="0" err="1" smtClean="0"/>
                <a:t>y</a:t>
              </a:r>
              <a:endParaRPr lang="en-IN" sz="1400" dirty="0" smtClean="0"/>
            </a:p>
          </p:txBody>
        </p:sp>
        <p:sp>
          <p:nvSpPr>
            <p:cNvPr id="50" name="TextBox 49"/>
            <p:cNvSpPr txBox="1"/>
            <p:nvPr/>
          </p:nvSpPr>
          <p:spPr>
            <a:xfrm>
              <a:off x="457202" y="3581400"/>
              <a:ext cx="685800" cy="307777"/>
            </a:xfrm>
            <a:prstGeom prst="rect">
              <a:avLst/>
            </a:prstGeom>
            <a:noFill/>
          </p:spPr>
          <p:txBody>
            <a:bodyPr wrap="square" rtlCol="0">
              <a:spAutoFit/>
            </a:bodyPr>
            <a:lstStyle/>
            <a:p>
              <a:pPr marL="514350" indent="-514350" algn="just"/>
              <a:r>
                <a:rPr lang="en-US" sz="1400" dirty="0" err="1" smtClean="0"/>
                <a:t>P</a:t>
              </a:r>
              <a:r>
                <a:rPr lang="en-US" sz="1400" baseline="-25000" dirty="0" err="1" smtClean="0"/>
                <a:t>z</a:t>
              </a:r>
              <a:endParaRPr lang="en-IN" sz="1400" dirty="0" smtClean="0"/>
            </a:p>
          </p:txBody>
        </p:sp>
        <p:sp>
          <p:nvSpPr>
            <p:cNvPr id="51" name="TextBox 50"/>
            <p:cNvSpPr txBox="1"/>
            <p:nvPr/>
          </p:nvSpPr>
          <p:spPr>
            <a:xfrm>
              <a:off x="1232852" y="3006923"/>
              <a:ext cx="685800" cy="307777"/>
            </a:xfrm>
            <a:prstGeom prst="rect">
              <a:avLst/>
            </a:prstGeom>
            <a:noFill/>
          </p:spPr>
          <p:txBody>
            <a:bodyPr wrap="square" rtlCol="0">
              <a:spAutoFit/>
            </a:bodyPr>
            <a:lstStyle/>
            <a:p>
              <a:pPr marL="514350" indent="-514350" algn="just"/>
              <a:r>
                <a:rPr lang="en-US" sz="1400" dirty="0" smtClean="0"/>
                <a:t>L</a:t>
              </a:r>
              <a:r>
                <a:rPr lang="en-US" sz="1400" baseline="-25000" dirty="0" smtClean="0"/>
                <a:t>3</a:t>
              </a:r>
              <a:endParaRPr lang="en-IN" sz="1400" dirty="0" smtClean="0"/>
            </a:p>
          </p:txBody>
        </p:sp>
        <p:sp>
          <p:nvSpPr>
            <p:cNvPr id="52" name="TextBox 51"/>
            <p:cNvSpPr txBox="1"/>
            <p:nvPr/>
          </p:nvSpPr>
          <p:spPr>
            <a:xfrm>
              <a:off x="4038597" y="5206299"/>
              <a:ext cx="685800" cy="307777"/>
            </a:xfrm>
            <a:prstGeom prst="rect">
              <a:avLst/>
            </a:prstGeom>
            <a:noFill/>
          </p:spPr>
          <p:txBody>
            <a:bodyPr wrap="square" rtlCol="0">
              <a:spAutoFit/>
            </a:bodyPr>
            <a:lstStyle/>
            <a:p>
              <a:pPr marL="514350" indent="-514350" algn="just"/>
              <a:r>
                <a:rPr lang="en-US" sz="1400" dirty="0" smtClean="0"/>
                <a:t>L</a:t>
              </a:r>
              <a:r>
                <a:rPr lang="en-US" sz="1400" baseline="-25000" dirty="0" smtClean="0"/>
                <a:t>1</a:t>
              </a:r>
              <a:endParaRPr lang="en-IN" sz="1400" dirty="0" smtClean="0"/>
            </a:p>
          </p:txBody>
        </p:sp>
        <p:sp>
          <p:nvSpPr>
            <p:cNvPr id="53" name="TextBox 52"/>
            <p:cNvSpPr txBox="1"/>
            <p:nvPr/>
          </p:nvSpPr>
          <p:spPr>
            <a:xfrm>
              <a:off x="1244620" y="3802826"/>
              <a:ext cx="685800" cy="307777"/>
            </a:xfrm>
            <a:prstGeom prst="rect">
              <a:avLst/>
            </a:prstGeom>
            <a:noFill/>
          </p:spPr>
          <p:txBody>
            <a:bodyPr wrap="square" rtlCol="0">
              <a:spAutoFit/>
            </a:bodyPr>
            <a:lstStyle/>
            <a:p>
              <a:pPr marL="514350" indent="-514350" algn="just"/>
              <a:r>
                <a:rPr lang="en-US" sz="1400" dirty="0" smtClean="0"/>
                <a:t>L</a:t>
              </a:r>
              <a:r>
                <a:rPr lang="en-US" sz="1400" baseline="-25000" dirty="0" smtClean="0"/>
                <a:t>4</a:t>
              </a:r>
              <a:endParaRPr lang="en-IN" sz="1400" dirty="0" smtClean="0"/>
            </a:p>
          </p:txBody>
        </p:sp>
        <p:sp>
          <p:nvSpPr>
            <p:cNvPr id="54" name="TextBox 53"/>
            <p:cNvSpPr txBox="1"/>
            <p:nvPr/>
          </p:nvSpPr>
          <p:spPr>
            <a:xfrm>
              <a:off x="4286247" y="4758777"/>
              <a:ext cx="685800" cy="307777"/>
            </a:xfrm>
            <a:prstGeom prst="rect">
              <a:avLst/>
            </a:prstGeom>
            <a:noFill/>
          </p:spPr>
          <p:txBody>
            <a:bodyPr wrap="square" rtlCol="0">
              <a:spAutoFit/>
            </a:bodyPr>
            <a:lstStyle/>
            <a:p>
              <a:pPr marL="514350" indent="-514350" algn="just"/>
              <a:r>
                <a:rPr lang="en-US" sz="1400" dirty="0" smtClean="0"/>
                <a:t>L</a:t>
              </a:r>
              <a:r>
                <a:rPr lang="en-US" sz="1400" baseline="-25000" dirty="0" smtClean="0"/>
                <a:t>2</a:t>
              </a:r>
              <a:endParaRPr lang="en-IN" sz="1400" dirty="0" smtClean="0"/>
            </a:p>
          </p:txBody>
        </p:sp>
        <p:cxnSp>
          <p:nvCxnSpPr>
            <p:cNvPr id="56" name="Straight Arrow Connector 55"/>
            <p:cNvCxnSpPr/>
            <p:nvPr/>
          </p:nvCxnSpPr>
          <p:spPr bwMode="auto">
            <a:xfrm>
              <a:off x="800102" y="2865435"/>
              <a:ext cx="0" cy="1630365"/>
            </a:xfrm>
            <a:prstGeom prst="straightConnector1">
              <a:avLst/>
            </a:prstGeom>
            <a:solidFill>
              <a:schemeClr val="accent1"/>
            </a:solidFill>
            <a:ln w="9525" cap="flat" cmpd="sng" algn="ctr">
              <a:solidFill>
                <a:schemeClr val="tx1"/>
              </a:solidFill>
              <a:prstDash val="solid"/>
              <a:round/>
              <a:headEnd type="triangle"/>
              <a:tailEnd type="triangle"/>
            </a:ln>
            <a:effectLst/>
          </p:spPr>
        </p:cxnSp>
        <p:cxnSp>
          <p:nvCxnSpPr>
            <p:cNvPr id="57" name="Straight Arrow Connector 56"/>
            <p:cNvCxnSpPr/>
            <p:nvPr/>
          </p:nvCxnSpPr>
          <p:spPr bwMode="auto">
            <a:xfrm flipH="1">
              <a:off x="1255575" y="2848965"/>
              <a:ext cx="3977" cy="697513"/>
            </a:xfrm>
            <a:prstGeom prst="straightConnector1">
              <a:avLst/>
            </a:prstGeom>
            <a:solidFill>
              <a:schemeClr val="accent1"/>
            </a:solidFill>
            <a:ln w="9525" cap="flat" cmpd="sng" algn="ctr">
              <a:solidFill>
                <a:schemeClr val="tx1"/>
              </a:solidFill>
              <a:prstDash val="solid"/>
              <a:round/>
              <a:headEnd type="triangle"/>
              <a:tailEnd type="triangle"/>
            </a:ln>
            <a:effectLst/>
          </p:spPr>
        </p:cxnSp>
        <p:cxnSp>
          <p:nvCxnSpPr>
            <p:cNvPr id="60" name="Straight Arrow Connector 59"/>
            <p:cNvCxnSpPr/>
            <p:nvPr/>
          </p:nvCxnSpPr>
          <p:spPr bwMode="auto">
            <a:xfrm>
              <a:off x="1259552" y="3543478"/>
              <a:ext cx="17589" cy="952321"/>
            </a:xfrm>
            <a:prstGeom prst="straightConnector1">
              <a:avLst/>
            </a:prstGeom>
            <a:solidFill>
              <a:schemeClr val="accent1"/>
            </a:solidFill>
            <a:ln w="9525" cap="flat" cmpd="sng" algn="ctr">
              <a:solidFill>
                <a:schemeClr val="tx1"/>
              </a:solidFill>
              <a:prstDash val="solid"/>
              <a:round/>
              <a:headEnd type="triangle"/>
              <a:tailEnd type="triangle"/>
            </a:ln>
            <a:effectLst/>
          </p:spPr>
        </p:cxnSp>
        <p:cxnSp>
          <p:nvCxnSpPr>
            <p:cNvPr id="63" name="Straight Arrow Connector 62"/>
            <p:cNvCxnSpPr/>
            <p:nvPr/>
          </p:nvCxnSpPr>
          <p:spPr bwMode="auto">
            <a:xfrm>
              <a:off x="3581399" y="4855575"/>
              <a:ext cx="571497" cy="21225"/>
            </a:xfrm>
            <a:prstGeom prst="straightConnector1">
              <a:avLst/>
            </a:prstGeom>
            <a:solidFill>
              <a:schemeClr val="accent1"/>
            </a:solidFill>
            <a:ln w="9525" cap="flat" cmpd="sng" algn="ctr">
              <a:solidFill>
                <a:schemeClr val="tx1"/>
              </a:solidFill>
              <a:prstDash val="solid"/>
              <a:round/>
              <a:headEnd type="triangle"/>
              <a:tailEnd type="triangle"/>
            </a:ln>
            <a:effectLst/>
          </p:spPr>
        </p:cxnSp>
        <p:cxnSp>
          <p:nvCxnSpPr>
            <p:cNvPr id="65" name="Straight Arrow Connector 64"/>
            <p:cNvCxnSpPr/>
            <p:nvPr/>
          </p:nvCxnSpPr>
          <p:spPr bwMode="auto">
            <a:xfrm>
              <a:off x="3570599" y="5207788"/>
              <a:ext cx="1153798" cy="1931"/>
            </a:xfrm>
            <a:prstGeom prst="straightConnector1">
              <a:avLst/>
            </a:prstGeom>
            <a:solidFill>
              <a:schemeClr val="accent1"/>
            </a:solidFill>
            <a:ln w="9525" cap="flat" cmpd="sng" algn="ctr">
              <a:solidFill>
                <a:schemeClr val="tx1"/>
              </a:solidFill>
              <a:prstDash val="solid"/>
              <a:round/>
              <a:headEnd type="triangle"/>
              <a:tailEnd type="triangle"/>
            </a:ln>
            <a:effectLst/>
          </p:spPr>
        </p:cxnSp>
        <p:cxnSp>
          <p:nvCxnSpPr>
            <p:cNvPr id="68" name="Straight Arrow Connector 67"/>
            <p:cNvCxnSpPr/>
            <p:nvPr/>
          </p:nvCxnSpPr>
          <p:spPr bwMode="auto">
            <a:xfrm flipH="1">
              <a:off x="4724400" y="4876800"/>
              <a:ext cx="533400"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69" name="TextBox 68"/>
            <p:cNvSpPr txBox="1"/>
            <p:nvPr/>
          </p:nvSpPr>
          <p:spPr>
            <a:xfrm>
              <a:off x="2153772" y="2058392"/>
              <a:ext cx="685800" cy="307777"/>
            </a:xfrm>
            <a:prstGeom prst="rect">
              <a:avLst/>
            </a:prstGeom>
            <a:noFill/>
          </p:spPr>
          <p:txBody>
            <a:bodyPr wrap="square" rtlCol="0">
              <a:spAutoFit/>
            </a:bodyPr>
            <a:lstStyle/>
            <a:p>
              <a:pPr marL="514350" indent="-514350" algn="just"/>
              <a:r>
                <a:rPr lang="en-US" sz="1400" dirty="0"/>
                <a:t>a</a:t>
              </a:r>
              <a:endParaRPr lang="en-IN" sz="1400" dirty="0" smtClean="0"/>
            </a:p>
          </p:txBody>
        </p:sp>
        <p:sp>
          <p:nvSpPr>
            <p:cNvPr id="70" name="TextBox 69"/>
            <p:cNvSpPr txBox="1"/>
            <p:nvPr/>
          </p:nvSpPr>
          <p:spPr>
            <a:xfrm>
              <a:off x="5838825" y="4140114"/>
              <a:ext cx="685800" cy="307777"/>
            </a:xfrm>
            <a:prstGeom prst="rect">
              <a:avLst/>
            </a:prstGeom>
            <a:noFill/>
          </p:spPr>
          <p:txBody>
            <a:bodyPr wrap="square" rtlCol="0">
              <a:spAutoFit/>
            </a:bodyPr>
            <a:lstStyle/>
            <a:p>
              <a:pPr marL="514350" indent="-514350" algn="just"/>
              <a:r>
                <a:rPr lang="en-US" sz="1400" dirty="0"/>
                <a:t>y</a:t>
              </a:r>
              <a:endParaRPr lang="en-IN" sz="1400" dirty="0" smtClean="0"/>
            </a:p>
          </p:txBody>
        </p:sp>
        <p:sp>
          <p:nvSpPr>
            <p:cNvPr id="71" name="TextBox 70"/>
            <p:cNvSpPr txBox="1"/>
            <p:nvPr/>
          </p:nvSpPr>
          <p:spPr>
            <a:xfrm>
              <a:off x="3655759" y="1876138"/>
              <a:ext cx="685800" cy="307777"/>
            </a:xfrm>
            <a:prstGeom prst="rect">
              <a:avLst/>
            </a:prstGeom>
            <a:noFill/>
          </p:spPr>
          <p:txBody>
            <a:bodyPr wrap="square" rtlCol="0">
              <a:spAutoFit/>
            </a:bodyPr>
            <a:lstStyle/>
            <a:p>
              <a:pPr marL="514350" indent="-514350" algn="just"/>
              <a:r>
                <a:rPr lang="en-US" sz="1400" dirty="0"/>
                <a:t>z</a:t>
              </a:r>
              <a:endParaRPr lang="en-IN" sz="1400" dirty="0" smtClean="0"/>
            </a:p>
          </p:txBody>
        </p:sp>
        <p:sp>
          <p:nvSpPr>
            <p:cNvPr id="72" name="TextBox 71"/>
            <p:cNvSpPr txBox="1"/>
            <p:nvPr/>
          </p:nvSpPr>
          <p:spPr>
            <a:xfrm>
              <a:off x="6081856" y="2753412"/>
              <a:ext cx="685800" cy="307777"/>
            </a:xfrm>
            <a:prstGeom prst="rect">
              <a:avLst/>
            </a:prstGeom>
            <a:noFill/>
          </p:spPr>
          <p:txBody>
            <a:bodyPr wrap="square" rtlCol="0">
              <a:spAutoFit/>
            </a:bodyPr>
            <a:lstStyle/>
            <a:p>
              <a:pPr marL="514350" indent="-514350" algn="just"/>
              <a:r>
                <a:rPr lang="en-US" sz="1400" dirty="0"/>
                <a:t>o</a:t>
              </a:r>
              <a:endParaRPr lang="en-IN" sz="1400" dirty="0" smtClean="0"/>
            </a:p>
          </p:txBody>
        </p:sp>
      </p:grpSp>
      <p:sp>
        <p:nvSpPr>
          <p:cNvPr id="42" name="Title 1"/>
          <p:cNvSpPr>
            <a:spLocks noGrp="1"/>
          </p:cNvSpPr>
          <p:nvPr>
            <p:ph type="title"/>
          </p:nvPr>
        </p:nvSpPr>
        <p:spPr>
          <a:xfrm>
            <a:off x="457200" y="274638"/>
            <a:ext cx="8229600" cy="725470"/>
          </a:xfrm>
        </p:spPr>
        <p:txBody>
          <a:bodyPr>
            <a:normAutofit fontScale="90000"/>
          </a:bodyPr>
          <a:lstStyle/>
          <a:p>
            <a:r>
              <a:rPr lang="en-IN" dirty="0" smtClean="0">
                <a:latin typeface="Times New Roman" panose="02020603050405020304" pitchFamily="18" charset="0"/>
                <a:ea typeface="MS PGothic" panose="020B0600070205080204" pitchFamily="34" charset="-128"/>
                <a:cs typeface="Times New Roman" panose="02020603050405020304" pitchFamily="18" charset="0"/>
              </a:rPr>
              <a:t>Robot Kinematics</a:t>
            </a:r>
            <a:endParaRPr lang="en-US"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1447800"/>
            <a:ext cx="8229600" cy="4525963"/>
          </a:xfrm>
        </p:spPr>
        <p:txBody>
          <a:bodyPr/>
          <a:lstStyle/>
          <a:p>
            <a:r>
              <a:rPr lang="en-US" sz="2000" i="1" dirty="0" err="1" smtClean="0"/>
              <a:t>P</a:t>
            </a:r>
            <a:r>
              <a:rPr lang="en-US" sz="2000" baseline="-25000" dirty="0" err="1" smtClean="0"/>
              <a:t>x</a:t>
            </a:r>
            <a:r>
              <a:rPr lang="en-US" sz="2000" baseline="-25000" dirty="0" smtClean="0"/>
              <a:t> </a:t>
            </a:r>
            <a:r>
              <a:rPr lang="en-US" sz="2000" dirty="0" smtClean="0"/>
              <a:t> does not change as the frame rotates about  the x axis but the values of </a:t>
            </a:r>
            <a:r>
              <a:rPr lang="en-US" sz="2000" i="1" dirty="0" err="1" smtClean="0"/>
              <a:t>P</a:t>
            </a:r>
            <a:r>
              <a:rPr lang="en-US" sz="2000" baseline="-25000" dirty="0" err="1" smtClean="0"/>
              <a:t>y</a:t>
            </a:r>
            <a:r>
              <a:rPr lang="en-US" sz="2000" dirty="0" smtClean="0"/>
              <a:t> and </a:t>
            </a:r>
            <a:r>
              <a:rPr lang="en-US" sz="2000" i="1" dirty="0" err="1" smtClean="0"/>
              <a:t>P</a:t>
            </a:r>
            <a:r>
              <a:rPr lang="en-US" sz="2000" baseline="-25000" dirty="0" err="1" smtClean="0"/>
              <a:t>z</a:t>
            </a:r>
            <a:r>
              <a:rPr lang="en-US" sz="2000" dirty="0" smtClean="0"/>
              <a:t>  do change.</a:t>
            </a:r>
            <a:endParaRPr lang="en-US" sz="2000" dirty="0" smtClean="0"/>
          </a:p>
          <a:p>
            <a:endParaRPr lang="en-US" sz="2000" dirty="0" smtClean="0"/>
          </a:p>
          <a:p>
            <a:endParaRPr lang="en-US" sz="2000" dirty="0" smtClean="0"/>
          </a:p>
          <a:p>
            <a:endParaRPr lang="en-US" sz="2000" dirty="0" smtClean="0"/>
          </a:p>
          <a:p>
            <a:endParaRPr lang="en-US" sz="2000" dirty="0" smtClean="0"/>
          </a:p>
          <a:p>
            <a:endParaRPr lang="en-US" sz="2000" dirty="0" smtClean="0"/>
          </a:p>
          <a:p>
            <a:endParaRPr lang="en-US" sz="2000" dirty="0" smtClean="0"/>
          </a:p>
          <a:p>
            <a:pPr>
              <a:buNone/>
            </a:pPr>
            <a:endParaRPr lang="en-IN" sz="2000" dirty="0" smtClean="0"/>
          </a:p>
          <a:p>
            <a:pPr>
              <a:buNone/>
            </a:pPr>
            <a:endParaRPr lang="en-US" sz="2000" dirty="0" smtClean="0"/>
          </a:p>
          <a:p>
            <a:r>
              <a:rPr lang="en-US" sz="2000" dirty="0" smtClean="0"/>
              <a:t> Indicated coordinates along X axis have not change</a:t>
            </a:r>
            <a:endParaRPr lang="en-US" sz="2000" dirty="0" smtClean="0"/>
          </a:p>
          <a:p>
            <a:endParaRPr lang="en-US" sz="2000" baseline="-25000" dirty="0" smtClean="0"/>
          </a:p>
          <a:p>
            <a:endParaRPr lang="en-US" sz="2000" baseline="-25000" dirty="0" smtClean="0"/>
          </a:p>
          <a:p>
            <a:endParaRPr lang="en-US" sz="2000" baseline="-25000" dirty="0" smtClean="0"/>
          </a:p>
          <a:p>
            <a:endParaRPr lang="en-US" sz="2000" baseline="-25000" dirty="0" smtClean="0"/>
          </a:p>
          <a:p>
            <a:endParaRPr lang="en-US" sz="2000" baseline="-25000" dirty="0" smtClean="0"/>
          </a:p>
          <a:p>
            <a:endParaRPr lang="en-US" sz="2000" baseline="-25000" dirty="0" smtClean="0"/>
          </a:p>
          <a:p>
            <a:endParaRPr lang="en-US" sz="2000" baseline="-25000" dirty="0" smtClean="0"/>
          </a:p>
          <a:p>
            <a:pPr>
              <a:buNone/>
            </a:pPr>
            <a:endParaRPr lang="en-US" sz="2000" baseline="-25000" dirty="0" smtClean="0"/>
          </a:p>
          <a:p>
            <a:pPr>
              <a:buNone/>
            </a:pPr>
            <a:endParaRPr lang="en-US" sz="2000" baseline="-25000" dirty="0" smtClean="0"/>
          </a:p>
          <a:p>
            <a:pPr>
              <a:buNone/>
            </a:pPr>
            <a:endParaRPr lang="en-US" sz="2000" baseline="-25000" dirty="0" smtClean="0"/>
          </a:p>
          <a:p>
            <a:pPr algn="r">
              <a:buNone/>
            </a:pPr>
            <a:endParaRPr lang="en-US" sz="2000" baseline="-25000" dirty="0" smtClean="0"/>
          </a:p>
        </p:txBody>
      </p:sp>
      <p:pic>
        <p:nvPicPr>
          <p:cNvPr id="4" name="Picture 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5257800" y="1981200"/>
            <a:ext cx="3428999" cy="2160970"/>
          </a:xfrm>
          <a:prstGeom prst="rect">
            <a:avLst/>
          </a:prstGeom>
        </p:spPr>
      </p:pic>
      <p:pic>
        <p:nvPicPr>
          <p:cNvPr id="5" name="Picture 4" descr="C:\Users\Student21\Pictures\00.png"/>
          <p:cNvPicPr/>
          <p:nvPr/>
        </p:nvPicPr>
        <p:blipFill>
          <a:blip r:embed="rId2" cstate="print"/>
          <a:srcRect t="22485" r="83704" b="67752"/>
          <a:stretch>
            <a:fillRect/>
          </a:stretch>
        </p:blipFill>
        <p:spPr bwMode="auto">
          <a:xfrm>
            <a:off x="762000" y="2057400"/>
            <a:ext cx="990600" cy="439756"/>
          </a:xfrm>
          <a:prstGeom prst="rect">
            <a:avLst/>
          </a:prstGeom>
          <a:noFill/>
          <a:ln w="9525">
            <a:noFill/>
            <a:miter lim="800000"/>
            <a:headEnd/>
            <a:tailEnd/>
          </a:ln>
        </p:spPr>
      </p:pic>
      <p:pic>
        <p:nvPicPr>
          <p:cNvPr id="6" name="Picture 5" descr="C:\Users\Student21\Pictures\00.png"/>
          <p:cNvPicPr/>
          <p:nvPr/>
        </p:nvPicPr>
        <p:blipFill>
          <a:blip r:embed="rId2" cstate="print"/>
          <a:srcRect t="31065" r="44815" b="60059"/>
          <a:stretch>
            <a:fillRect/>
          </a:stretch>
        </p:blipFill>
        <p:spPr bwMode="auto">
          <a:xfrm>
            <a:off x="762000" y="2514600"/>
            <a:ext cx="3352800" cy="406706"/>
          </a:xfrm>
          <a:prstGeom prst="rect">
            <a:avLst/>
          </a:prstGeom>
          <a:noFill/>
          <a:ln w="9525">
            <a:noFill/>
            <a:miter lim="800000"/>
            <a:headEnd/>
            <a:tailEnd/>
          </a:ln>
        </p:spPr>
      </p:pic>
      <p:pic>
        <p:nvPicPr>
          <p:cNvPr id="7" name="Picture 6" descr="C:\Users\Student21\Pictures\00.png"/>
          <p:cNvPicPr/>
          <p:nvPr/>
        </p:nvPicPr>
        <p:blipFill>
          <a:blip r:embed="rId2" cstate="print"/>
          <a:srcRect t="39941" r="43889" b="50296"/>
          <a:stretch>
            <a:fillRect/>
          </a:stretch>
        </p:blipFill>
        <p:spPr bwMode="auto">
          <a:xfrm>
            <a:off x="762000" y="3048000"/>
            <a:ext cx="3338111" cy="363556"/>
          </a:xfrm>
          <a:prstGeom prst="rect">
            <a:avLst/>
          </a:prstGeom>
          <a:noFill/>
          <a:ln w="9525">
            <a:noFill/>
            <a:miter lim="800000"/>
            <a:headEnd/>
            <a:tailEnd/>
          </a:ln>
        </p:spPr>
      </p:pic>
      <p:pic>
        <p:nvPicPr>
          <p:cNvPr id="8" name="Picture 7" descr="C:\Users\Student21\Pictures\00.png"/>
          <p:cNvPicPr/>
          <p:nvPr/>
        </p:nvPicPr>
        <p:blipFill>
          <a:blip r:embed="rId2" cstate="print"/>
          <a:srcRect t="56213" r="22407" b="14201"/>
          <a:stretch>
            <a:fillRect/>
          </a:stretch>
        </p:blipFill>
        <p:spPr bwMode="auto">
          <a:xfrm>
            <a:off x="685800" y="3505200"/>
            <a:ext cx="4724400" cy="1219200"/>
          </a:xfrm>
          <a:prstGeom prst="rect">
            <a:avLst/>
          </a:prstGeom>
          <a:noFill/>
          <a:ln w="9525">
            <a:noFill/>
            <a:miter lim="800000"/>
            <a:headEnd/>
            <a:tailEnd/>
          </a:ln>
        </p:spPr>
      </p:pic>
      <p:cxnSp>
        <p:nvCxnSpPr>
          <p:cNvPr id="9" name="Straight Arrow Connector 8"/>
          <p:cNvCxnSpPr/>
          <p:nvPr/>
        </p:nvCxnSpPr>
        <p:spPr bwMode="auto">
          <a:xfrm rot="5400000">
            <a:off x="2782094" y="4837906"/>
            <a:ext cx="381000" cy="1588"/>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10" name="Title 1"/>
          <p:cNvSpPr>
            <a:spLocks noGrp="1"/>
          </p:cNvSpPr>
          <p:nvPr>
            <p:ph type="title"/>
          </p:nvPr>
        </p:nvSpPr>
        <p:spPr>
          <a:xfrm>
            <a:off x="457200" y="274638"/>
            <a:ext cx="8229600" cy="725470"/>
          </a:xfrm>
        </p:spPr>
        <p:txBody>
          <a:bodyPr>
            <a:normAutofit fontScale="90000"/>
          </a:bodyPr>
          <a:lstStyle/>
          <a:p>
            <a:r>
              <a:rPr lang="en-IN" dirty="0" smtClean="0">
                <a:latin typeface="Times New Roman" panose="02020603050405020304" pitchFamily="18" charset="0"/>
                <a:ea typeface="MS PGothic" panose="020B0600070205080204" pitchFamily="34" charset="-128"/>
                <a:cs typeface="Times New Roman" panose="02020603050405020304" pitchFamily="18" charset="0"/>
              </a:rPr>
              <a:t>Robot Kinematics</a:t>
            </a:r>
            <a:endParaRPr lang="en-US"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0-#ppt_w/2"/>
                                          </p:val>
                                        </p:tav>
                                        <p:tav tm="100000">
                                          <p:val>
                                            <p:strVal val="#ppt_x"/>
                                          </p:val>
                                        </p:tav>
                                      </p:tavLst>
                                    </p:anim>
                                    <p:anim calcmode="lin" valueType="num">
                                      <p:cBhvr additive="base">
                                        <p:cTn id="14"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 robot’s World, Joint, and Tool reference frames</a:t>
            </a:r>
            <a:endParaRPr lang="en-US" dirty="0"/>
          </a:p>
        </p:txBody>
      </p:sp>
      <p:sp>
        <p:nvSpPr>
          <p:cNvPr id="3" name="Content Placeholder 2"/>
          <p:cNvSpPr>
            <a:spLocks noGrp="1"/>
          </p:cNvSpPr>
          <p:nvPr>
            <p:ph idx="1"/>
          </p:nvPr>
        </p:nvSpPr>
        <p:spPr/>
        <p:txBody>
          <a:bodyPr/>
          <a:lstStyle/>
          <a:p>
            <a:endParaRPr lang="en-US"/>
          </a:p>
        </p:txBody>
      </p:sp>
      <p:pic>
        <p:nvPicPr>
          <p:cNvPr id="38914" name="Picture 2"/>
          <p:cNvPicPr>
            <a:picLocks noChangeAspect="1" noChangeArrowheads="1"/>
          </p:cNvPicPr>
          <p:nvPr/>
        </p:nvPicPr>
        <p:blipFill>
          <a:blip r:embed="rId1"/>
          <a:srcRect/>
          <a:stretch>
            <a:fillRect/>
          </a:stretch>
        </p:blipFill>
        <p:spPr bwMode="auto">
          <a:xfrm>
            <a:off x="1371600" y="1607730"/>
            <a:ext cx="7010399" cy="5250269"/>
          </a:xfrm>
          <a:prstGeom prst="rect">
            <a:avLst/>
          </a:prstGeom>
          <a:noFill/>
          <a:ln w="9525">
            <a:noFill/>
            <a:miter lim="800000"/>
            <a:headEnd/>
            <a:tailEnd/>
          </a:ln>
          <a:effectLst/>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sz="2000" dirty="0" smtClean="0"/>
              <a:t>The coordinates of point (or vector) P in the rotated frame must be pre-multiplied by rotation matrix, to get coordinates in reference frame. </a:t>
            </a:r>
            <a:endParaRPr lang="en-US" sz="2000" dirty="0" smtClean="0"/>
          </a:p>
          <a:p>
            <a:r>
              <a:rPr lang="en-US" sz="2000" dirty="0" smtClean="0"/>
              <a:t>This rotation is about  x-axis  of the reference frame and is denoted as </a:t>
            </a:r>
            <a:endParaRPr lang="en-US" sz="2000" dirty="0"/>
          </a:p>
        </p:txBody>
      </p:sp>
      <p:pic>
        <p:nvPicPr>
          <p:cNvPr id="4" name="Picture 3" descr="C:\Users\Student21\Pictures\000.png"/>
          <p:cNvPicPr/>
          <p:nvPr/>
        </p:nvPicPr>
        <p:blipFill>
          <a:blip r:embed="rId1" cstate="print"/>
          <a:srcRect l="31667" t="37160" r="30741" b="55589"/>
          <a:stretch>
            <a:fillRect/>
          </a:stretch>
        </p:blipFill>
        <p:spPr bwMode="auto">
          <a:xfrm>
            <a:off x="3453788" y="3124200"/>
            <a:ext cx="2489812" cy="437003"/>
          </a:xfrm>
          <a:prstGeom prst="rect">
            <a:avLst/>
          </a:prstGeom>
          <a:noFill/>
          <a:ln w="9525">
            <a:noFill/>
            <a:miter lim="800000"/>
            <a:headEnd/>
            <a:tailEnd/>
          </a:ln>
        </p:spPr>
      </p:pic>
      <p:pic>
        <p:nvPicPr>
          <p:cNvPr id="5" name="Picture 4" descr="C:\Users\Student21\Pictures\000.png"/>
          <p:cNvPicPr/>
          <p:nvPr/>
        </p:nvPicPr>
        <p:blipFill>
          <a:blip r:embed="rId1" cstate="print"/>
          <a:srcRect l="28704" t="44109" r="28704" b="37462"/>
          <a:stretch>
            <a:fillRect/>
          </a:stretch>
        </p:blipFill>
        <p:spPr bwMode="auto">
          <a:xfrm>
            <a:off x="3276600" y="3429000"/>
            <a:ext cx="2895600" cy="900629"/>
          </a:xfrm>
          <a:prstGeom prst="rect">
            <a:avLst/>
          </a:prstGeom>
          <a:noFill/>
          <a:ln w="9525">
            <a:noFill/>
            <a:miter lim="800000"/>
            <a:headEnd/>
            <a:tailEnd/>
          </a:ln>
        </p:spPr>
      </p:pic>
      <p:pic>
        <p:nvPicPr>
          <p:cNvPr id="6" name="Picture 5" descr="C:\Users\Student21\Pictures\000.png"/>
          <p:cNvPicPr/>
          <p:nvPr/>
        </p:nvPicPr>
        <p:blipFill>
          <a:blip r:embed="rId1" cstate="print"/>
          <a:srcRect t="61934" r="6481" b="11178"/>
          <a:stretch>
            <a:fillRect/>
          </a:stretch>
        </p:blipFill>
        <p:spPr bwMode="auto">
          <a:xfrm>
            <a:off x="1752600" y="4343400"/>
            <a:ext cx="5943600" cy="1295400"/>
          </a:xfrm>
          <a:prstGeom prst="rect">
            <a:avLst/>
          </a:prstGeom>
          <a:noFill/>
          <a:ln w="9525">
            <a:noFill/>
            <a:miter lim="800000"/>
            <a:headEnd/>
            <a:tailEnd/>
          </a:ln>
        </p:spPr>
      </p:pic>
      <p:sp>
        <p:nvSpPr>
          <p:cNvPr id="7" name="Title 1"/>
          <p:cNvSpPr>
            <a:spLocks noGrp="1"/>
          </p:cNvSpPr>
          <p:nvPr>
            <p:ph type="title"/>
          </p:nvPr>
        </p:nvSpPr>
        <p:spPr>
          <a:xfrm>
            <a:off x="457200" y="274638"/>
            <a:ext cx="8229600" cy="725470"/>
          </a:xfrm>
        </p:spPr>
        <p:txBody>
          <a:bodyPr>
            <a:normAutofit fontScale="90000"/>
          </a:bodyPr>
          <a:lstStyle/>
          <a:p>
            <a:r>
              <a:rPr lang="en-IN" dirty="0" smtClean="0">
                <a:latin typeface="Times New Roman" panose="02020603050405020304" pitchFamily="18" charset="0"/>
                <a:ea typeface="MS PGothic" panose="020B0600070205080204" pitchFamily="34" charset="-128"/>
                <a:cs typeface="Times New Roman" panose="02020603050405020304" pitchFamily="18" charset="0"/>
              </a:rPr>
              <a:t>Robot Kinematics</a:t>
            </a:r>
            <a:endParaRPr lang="en-US"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0-#ppt_w/2"/>
                                          </p:val>
                                        </p:tav>
                                        <p:tav tm="100000">
                                          <p:val>
                                            <p:strVal val="#ppt_x"/>
                                          </p:val>
                                        </p:tav>
                                      </p:tavLst>
                                    </p:anim>
                                    <p:anim calcmode="lin" valueType="num">
                                      <p:cBhvr additive="base">
                                        <p:cTn id="20"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additive="base">
                                        <p:cTn id="25" dur="500" fill="hold"/>
                                        <p:tgtEl>
                                          <p:spTgt spid="5"/>
                                        </p:tgtEl>
                                        <p:attrNameLst>
                                          <p:attrName>ppt_x</p:attrName>
                                        </p:attrNameLst>
                                      </p:cBhvr>
                                      <p:tavLst>
                                        <p:tav tm="0">
                                          <p:val>
                                            <p:strVal val="0-#ppt_w/2"/>
                                          </p:val>
                                        </p:tav>
                                        <p:tav tm="100000">
                                          <p:val>
                                            <p:strVal val="#ppt_x"/>
                                          </p:val>
                                        </p:tav>
                                      </p:tavLst>
                                    </p:anim>
                                    <p:anim calcmode="lin" valueType="num">
                                      <p:cBhvr additive="base">
                                        <p:cTn id="26"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6"/>
                                        </p:tgtEl>
                                        <p:attrNameLst>
                                          <p:attrName>style.visibility</p:attrName>
                                        </p:attrNameLst>
                                      </p:cBhvr>
                                      <p:to>
                                        <p:strVal val="visible"/>
                                      </p:to>
                                    </p:set>
                                    <p:anim calcmode="lin" valueType="num">
                                      <p:cBhvr additive="base">
                                        <p:cTn id="31" dur="500" fill="hold"/>
                                        <p:tgtEl>
                                          <p:spTgt spid="6"/>
                                        </p:tgtEl>
                                        <p:attrNameLst>
                                          <p:attrName>ppt_x</p:attrName>
                                        </p:attrNameLst>
                                      </p:cBhvr>
                                      <p:tavLst>
                                        <p:tav tm="0">
                                          <p:val>
                                            <p:strVal val="0-#ppt_w/2"/>
                                          </p:val>
                                        </p:tav>
                                        <p:tav tm="100000">
                                          <p:val>
                                            <p:strVal val="#ppt_x"/>
                                          </p:val>
                                        </p:tav>
                                      </p:tavLst>
                                    </p:anim>
                                    <p:anim calcmode="lin" valueType="num">
                                      <p:cBhvr additive="base">
                                        <p:cTn id="32"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IN" sz="2000" dirty="0" smtClean="0"/>
          </a:p>
          <a:p>
            <a:endParaRPr lang="en-IN" sz="2000" dirty="0" smtClean="0"/>
          </a:p>
          <a:p>
            <a:endParaRPr lang="en-IN" sz="2000" dirty="0" smtClean="0"/>
          </a:p>
          <a:p>
            <a:pPr>
              <a:buNone/>
            </a:pPr>
            <a:r>
              <a:rPr lang="en-IN" sz="2000" dirty="0" smtClean="0"/>
              <a:t>i.e. </a:t>
            </a:r>
            <a:r>
              <a:rPr lang="en-IN" sz="2000" baseline="30000" dirty="0" smtClean="0"/>
              <a:t>U</a:t>
            </a:r>
            <a:r>
              <a:rPr lang="en-IN" sz="2000" dirty="0" smtClean="0"/>
              <a:t>T</a:t>
            </a:r>
            <a:r>
              <a:rPr lang="en-IN" sz="2000" baseline="-25000" dirty="0" smtClean="0"/>
              <a:t>R</a:t>
            </a:r>
            <a:r>
              <a:rPr lang="en-IN" sz="2000" dirty="0" smtClean="0"/>
              <a:t> = Transformation of frame relative to frame U for universe</a:t>
            </a:r>
            <a:endParaRPr lang="en-IN" sz="2000" dirty="0" smtClean="0"/>
          </a:p>
          <a:p>
            <a:pPr>
              <a:buNone/>
            </a:pPr>
            <a:r>
              <a:rPr lang="en-IN" sz="2000" dirty="0" smtClean="0"/>
              <a:t>	</a:t>
            </a:r>
            <a:r>
              <a:rPr lang="en-IN" sz="2000" i="1" dirty="0" err="1" smtClean="0"/>
              <a:t>P</a:t>
            </a:r>
            <a:r>
              <a:rPr lang="en-IN" sz="2000" i="1" baseline="-25000" dirty="0" err="1" smtClean="0"/>
              <a:t>noa</a:t>
            </a:r>
            <a:r>
              <a:rPr lang="en-IN" sz="2000" baseline="-25000" dirty="0" smtClean="0"/>
              <a:t> </a:t>
            </a:r>
            <a:r>
              <a:rPr lang="en-IN" sz="2000" dirty="0" smtClean="0"/>
              <a:t> as </a:t>
            </a:r>
            <a:r>
              <a:rPr lang="en-IN" sz="2000" i="1" baseline="30000" dirty="0" smtClean="0"/>
              <a:t>R</a:t>
            </a:r>
            <a:r>
              <a:rPr lang="en-IN" sz="2000" i="1" dirty="0" smtClean="0"/>
              <a:t>P</a:t>
            </a:r>
            <a:r>
              <a:rPr lang="en-IN" sz="2000" dirty="0" smtClean="0"/>
              <a:t>- </a:t>
            </a:r>
            <a:r>
              <a:rPr lang="en-IN" sz="2000" i="1" dirty="0" smtClean="0"/>
              <a:t>P</a:t>
            </a:r>
            <a:r>
              <a:rPr lang="en-IN" sz="2000" dirty="0" smtClean="0"/>
              <a:t> relative to frame </a:t>
            </a:r>
            <a:r>
              <a:rPr lang="en-IN" sz="2000" i="1" dirty="0" smtClean="0"/>
              <a:t>R</a:t>
            </a:r>
            <a:endParaRPr lang="en-IN" sz="2000" i="1" dirty="0" smtClean="0"/>
          </a:p>
          <a:p>
            <a:pPr>
              <a:buNone/>
            </a:pPr>
            <a:r>
              <a:rPr lang="en-IN" sz="2000" dirty="0" smtClean="0"/>
              <a:t>	</a:t>
            </a:r>
            <a:r>
              <a:rPr lang="en-IN" sz="2000" i="1" dirty="0" err="1" smtClean="0"/>
              <a:t>P</a:t>
            </a:r>
            <a:r>
              <a:rPr lang="en-IN" sz="2000" i="1" baseline="-25000" dirty="0" err="1" smtClean="0"/>
              <a:t>xyz</a:t>
            </a:r>
            <a:r>
              <a:rPr lang="en-IN" sz="2000" dirty="0" smtClean="0"/>
              <a:t> as </a:t>
            </a:r>
            <a:r>
              <a:rPr lang="en-IN" sz="2000" i="1" baseline="30000" dirty="0" smtClean="0"/>
              <a:t>U</a:t>
            </a:r>
            <a:r>
              <a:rPr lang="en-IN" sz="2000" i="1" dirty="0" smtClean="0"/>
              <a:t>P</a:t>
            </a:r>
            <a:r>
              <a:rPr lang="en-IN" sz="2000" dirty="0" smtClean="0"/>
              <a:t>- </a:t>
            </a:r>
            <a:r>
              <a:rPr lang="en-IN" sz="2000" i="1" dirty="0" smtClean="0"/>
              <a:t>P</a:t>
            </a:r>
            <a:r>
              <a:rPr lang="en-IN" sz="2000" dirty="0" smtClean="0"/>
              <a:t> relative to frame </a:t>
            </a:r>
            <a:r>
              <a:rPr lang="en-IN" sz="2000" i="1" dirty="0" smtClean="0"/>
              <a:t>U</a:t>
            </a:r>
            <a:endParaRPr lang="en-IN" sz="2000" i="1" dirty="0" smtClean="0"/>
          </a:p>
          <a:p>
            <a:pPr>
              <a:buNone/>
            </a:pPr>
            <a:r>
              <a:rPr lang="en-IN" sz="2000" dirty="0" smtClean="0"/>
              <a:t>	Cancelling </a:t>
            </a:r>
            <a:r>
              <a:rPr lang="en-IN" sz="2000" i="1" dirty="0" smtClean="0"/>
              <a:t>R</a:t>
            </a:r>
            <a:r>
              <a:rPr lang="en-IN" sz="2000" dirty="0" smtClean="0"/>
              <a:t> gives coordinates of point </a:t>
            </a:r>
            <a:r>
              <a:rPr lang="en-IN" sz="2000" i="1" dirty="0" smtClean="0"/>
              <a:t>P</a:t>
            </a:r>
            <a:r>
              <a:rPr lang="en-IN" sz="2000" dirty="0" smtClean="0"/>
              <a:t> relative to </a:t>
            </a:r>
            <a:r>
              <a:rPr lang="en-IN" sz="2000" i="1" dirty="0" smtClean="0"/>
              <a:t>U</a:t>
            </a:r>
            <a:r>
              <a:rPr lang="en-IN" sz="2000" dirty="0" smtClean="0"/>
              <a:t>.</a:t>
            </a:r>
            <a:endParaRPr lang="en-IN" sz="2000" dirty="0" smtClean="0"/>
          </a:p>
          <a:p>
            <a:pPr>
              <a:buNone/>
            </a:pPr>
            <a:endParaRPr lang="en-IN" sz="2000" dirty="0" smtClean="0"/>
          </a:p>
          <a:p>
            <a:pPr>
              <a:buNone/>
            </a:pPr>
            <a:r>
              <a:rPr lang="en-IN" sz="2000" dirty="0" smtClean="0"/>
              <a:t>  </a:t>
            </a:r>
            <a:endParaRPr lang="en-US" sz="2000" dirty="0"/>
          </a:p>
        </p:txBody>
      </p:sp>
      <p:pic>
        <p:nvPicPr>
          <p:cNvPr id="65539" name="Picture 3" descr="C:\Users\COEP\Desktop\Capture.JPG"/>
          <p:cNvPicPr>
            <a:picLocks noChangeAspect="1" noChangeArrowheads="1"/>
          </p:cNvPicPr>
          <p:nvPr/>
        </p:nvPicPr>
        <p:blipFill>
          <a:blip r:embed="rId1" cstate="print"/>
          <a:srcRect/>
          <a:stretch>
            <a:fillRect/>
          </a:stretch>
        </p:blipFill>
        <p:spPr bwMode="auto">
          <a:xfrm>
            <a:off x="3276600" y="2133600"/>
            <a:ext cx="2524125" cy="504825"/>
          </a:xfrm>
          <a:prstGeom prst="rect">
            <a:avLst/>
          </a:prstGeom>
          <a:noFill/>
        </p:spPr>
      </p:pic>
      <p:sp>
        <p:nvSpPr>
          <p:cNvPr id="5" name="Title 1"/>
          <p:cNvSpPr>
            <a:spLocks noGrp="1"/>
          </p:cNvSpPr>
          <p:nvPr>
            <p:ph type="title"/>
          </p:nvPr>
        </p:nvSpPr>
        <p:spPr>
          <a:xfrm>
            <a:off x="457200" y="274638"/>
            <a:ext cx="8229600" cy="725470"/>
          </a:xfrm>
        </p:spPr>
        <p:txBody>
          <a:bodyPr>
            <a:normAutofit fontScale="90000"/>
          </a:bodyPr>
          <a:lstStyle/>
          <a:p>
            <a:r>
              <a:rPr lang="en-IN" dirty="0" smtClean="0">
                <a:latin typeface="Times New Roman" panose="02020603050405020304" pitchFamily="18" charset="0"/>
                <a:ea typeface="MS PGothic" panose="020B0600070205080204" pitchFamily="34" charset="-128"/>
                <a:cs typeface="Times New Roman" panose="02020603050405020304" pitchFamily="18" charset="0"/>
              </a:rPr>
              <a:t>Robot Kinematics</a:t>
            </a:r>
            <a:endParaRPr lang="en-US" dirty="0"/>
          </a:p>
        </p:txBody>
      </p:sp>
    </p:spTree>
  </p:cSld>
  <p:clrMapOvr>
    <a:masterClrMapping/>
  </p:clrMapOvr>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algn="just"/>
            <a:r>
              <a:rPr lang="en-IN" sz="2400" b="1" dirty="0" smtClean="0"/>
              <a:t>Example:</a:t>
            </a:r>
            <a:endParaRPr lang="en-IN" sz="2400" b="1" dirty="0" smtClean="0"/>
          </a:p>
          <a:p>
            <a:pPr marL="0" indent="0" algn="just">
              <a:buNone/>
            </a:pPr>
            <a:r>
              <a:rPr lang="en-IN" sz="2400" dirty="0"/>
              <a:t>A</a:t>
            </a:r>
            <a:r>
              <a:rPr lang="en-IN" sz="2400" dirty="0" smtClean="0"/>
              <a:t> </a:t>
            </a:r>
            <a:r>
              <a:rPr lang="en-IN" sz="2400" dirty="0"/>
              <a:t>point </a:t>
            </a:r>
            <a:r>
              <a:rPr lang="en-IN" sz="2400" dirty="0" smtClean="0"/>
              <a:t>P (2, 3, 4) is </a:t>
            </a:r>
            <a:r>
              <a:rPr lang="en-IN" sz="2400" dirty="0"/>
              <a:t>attached to a rotating frame the frame </a:t>
            </a:r>
            <a:r>
              <a:rPr lang="en-IN" sz="2400" dirty="0" smtClean="0"/>
              <a:t>rotates 90°about X-Axis of the reference </a:t>
            </a:r>
            <a:r>
              <a:rPr lang="en-IN" sz="2400" dirty="0"/>
              <a:t>frame. Find out the coordinates of the point relative to the reference frame after the rotation.</a:t>
            </a:r>
            <a:endParaRPr lang="en-IN" sz="2400" dirty="0"/>
          </a:p>
        </p:txBody>
      </p:sp>
      <p:sp>
        <p:nvSpPr>
          <p:cNvPr id="4" name="Title 1"/>
          <p:cNvSpPr>
            <a:spLocks noGrp="1"/>
          </p:cNvSpPr>
          <p:nvPr>
            <p:ph type="title"/>
          </p:nvPr>
        </p:nvSpPr>
        <p:spPr>
          <a:xfrm>
            <a:off x="457200" y="274638"/>
            <a:ext cx="8229600" cy="725470"/>
          </a:xfrm>
        </p:spPr>
        <p:txBody>
          <a:bodyPr>
            <a:normAutofit fontScale="90000"/>
          </a:bodyPr>
          <a:lstStyle/>
          <a:p>
            <a:r>
              <a:rPr lang="en-IN" dirty="0" smtClean="0">
                <a:latin typeface="Times New Roman" panose="02020603050405020304" pitchFamily="18" charset="0"/>
                <a:ea typeface="MS PGothic" panose="020B0600070205080204" pitchFamily="34" charset="-128"/>
                <a:cs typeface="Times New Roman" panose="02020603050405020304" pitchFamily="18" charset="0"/>
              </a:rPr>
              <a:t>Robot Kinematics</a:t>
            </a:r>
            <a:endParaRPr lang="en-US"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p:nvPr/>
        </p:nvPicPr>
        <p:blipFill>
          <a:blip r:embed="rId1" cstate="print"/>
          <a:srcRect l="28205" t="25383" r="28365" b="54082"/>
          <a:stretch>
            <a:fillRect/>
          </a:stretch>
        </p:blipFill>
        <p:spPr bwMode="auto">
          <a:xfrm>
            <a:off x="2362530" y="914400"/>
            <a:ext cx="4038270" cy="1676400"/>
          </a:xfrm>
          <a:prstGeom prst="rect">
            <a:avLst/>
          </a:prstGeom>
          <a:noFill/>
          <a:ln w="9525">
            <a:noFill/>
            <a:miter lim="800000"/>
            <a:headEnd/>
            <a:tailEnd/>
          </a:ln>
        </p:spPr>
      </p:pic>
      <p:pic>
        <p:nvPicPr>
          <p:cNvPr id="8" name="Picture 7"/>
          <p:cNvPicPr/>
          <p:nvPr/>
        </p:nvPicPr>
        <p:blipFill>
          <a:blip r:embed="rId1" cstate="print"/>
          <a:srcRect l="31410" t="46154" r="28846" b="34473"/>
          <a:stretch>
            <a:fillRect/>
          </a:stretch>
        </p:blipFill>
        <p:spPr bwMode="auto">
          <a:xfrm>
            <a:off x="2362200" y="2438400"/>
            <a:ext cx="3440206" cy="1619250"/>
          </a:xfrm>
          <a:prstGeom prst="rect">
            <a:avLst/>
          </a:prstGeom>
          <a:noFill/>
          <a:ln w="9525">
            <a:noFill/>
            <a:miter lim="800000"/>
            <a:headEnd/>
            <a:tailEnd/>
          </a:ln>
        </p:spPr>
      </p:pic>
      <p:pic>
        <p:nvPicPr>
          <p:cNvPr id="9" name="Picture 8"/>
          <p:cNvPicPr/>
          <p:nvPr/>
        </p:nvPicPr>
        <p:blipFill>
          <a:blip r:embed="rId1" cstate="print"/>
          <a:srcRect l="36058" t="64387" r="37500" b="16240"/>
          <a:stretch>
            <a:fillRect/>
          </a:stretch>
        </p:blipFill>
        <p:spPr bwMode="auto">
          <a:xfrm>
            <a:off x="2209800" y="3812078"/>
            <a:ext cx="2386013" cy="1445722"/>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63562"/>
          </a:xfrm>
        </p:spPr>
        <p:txBody>
          <a:bodyPr>
            <a:normAutofit fontScale="90000"/>
          </a:bodyPr>
          <a:lstStyle/>
          <a:p>
            <a:r>
              <a:rPr lang="en-US" dirty="0" smtClean="0"/>
              <a:t>Combined Transformation</a:t>
            </a:r>
            <a:br>
              <a:rPr lang="en-US" dirty="0" smtClean="0"/>
            </a:br>
            <a:endParaRPr lang="en-US" dirty="0"/>
          </a:p>
        </p:txBody>
      </p:sp>
      <p:sp>
        <p:nvSpPr>
          <p:cNvPr id="3" name="Content Placeholder 2"/>
          <p:cNvSpPr>
            <a:spLocks noGrp="1"/>
          </p:cNvSpPr>
          <p:nvPr>
            <p:ph idx="1"/>
          </p:nvPr>
        </p:nvSpPr>
        <p:spPr>
          <a:xfrm>
            <a:off x="457200" y="990600"/>
            <a:ext cx="8229600" cy="4525963"/>
          </a:xfrm>
        </p:spPr>
        <p:txBody>
          <a:bodyPr>
            <a:normAutofit fontScale="92500" lnSpcReduction="10000"/>
          </a:bodyPr>
          <a:lstStyle/>
          <a:p>
            <a:pPr lvl="0" algn="just">
              <a:buNone/>
            </a:pPr>
            <a:r>
              <a:rPr lang="en-US" sz="2000" dirty="0" smtClean="0"/>
              <a:t>	Combined transformations consist of a number of </a:t>
            </a:r>
            <a:r>
              <a:rPr lang="en-US" sz="2000" u="sng" dirty="0" smtClean="0"/>
              <a:t>successive translations </a:t>
            </a:r>
            <a:r>
              <a:rPr lang="en-US" sz="2000" dirty="0" smtClean="0"/>
              <a:t>and </a:t>
            </a:r>
            <a:r>
              <a:rPr lang="en-US" sz="2000" u="sng" dirty="0" smtClean="0"/>
              <a:t>rotations</a:t>
            </a:r>
            <a:r>
              <a:rPr lang="en-US" sz="2000" dirty="0" smtClean="0"/>
              <a:t> about: </a:t>
            </a:r>
            <a:endParaRPr lang="en-US" sz="2000" dirty="0" smtClean="0"/>
          </a:p>
          <a:p>
            <a:pPr marL="914400" lvl="1" indent="-457200" algn="just">
              <a:buFont typeface="+mj-lt"/>
              <a:buAutoNum type="arabicPeriod"/>
            </a:pPr>
            <a:r>
              <a:rPr lang="en-US" sz="2000" dirty="0" smtClean="0"/>
              <a:t>the fixed reference frame axis or </a:t>
            </a:r>
            <a:endParaRPr lang="en-US" sz="2000" dirty="0" smtClean="0"/>
          </a:p>
          <a:p>
            <a:pPr marL="914400" lvl="1" indent="-457200" algn="just">
              <a:buFont typeface="+mj-lt"/>
              <a:buAutoNum type="arabicPeriod"/>
            </a:pPr>
            <a:r>
              <a:rPr lang="en-US" sz="2000" dirty="0" smtClean="0"/>
              <a:t>the moving current frame axis.</a:t>
            </a:r>
            <a:endParaRPr lang="en-US" sz="2000" dirty="0" smtClean="0"/>
          </a:p>
          <a:p>
            <a:pPr algn="just">
              <a:buNone/>
            </a:pPr>
            <a:r>
              <a:rPr lang="en-US" sz="2000" dirty="0" smtClean="0"/>
              <a:t>	Assume a frame </a:t>
            </a:r>
            <a:r>
              <a:rPr lang="en-US" sz="2000" i="1" dirty="0" smtClean="0"/>
              <a:t>n̄, ō, ā</a:t>
            </a:r>
            <a:r>
              <a:rPr lang="en-US" sz="2000" dirty="0" smtClean="0"/>
              <a:t> assume a frame an a subjected to following three transformations relative to the fixed reference frame </a:t>
            </a:r>
            <a:r>
              <a:rPr lang="en-US" sz="2000" dirty="0" err="1" smtClean="0"/>
              <a:t>x,y,z</a:t>
            </a:r>
            <a:r>
              <a:rPr lang="en-US" sz="2000" dirty="0" smtClean="0"/>
              <a:t>.</a:t>
            </a:r>
            <a:endParaRPr lang="en-US" sz="2000" dirty="0" smtClean="0"/>
          </a:p>
          <a:p>
            <a:pPr marL="914400" lvl="1" indent="-514350" algn="just">
              <a:buFont typeface="+mj-lt"/>
              <a:buAutoNum type="romanLcPeriod"/>
            </a:pPr>
            <a:r>
              <a:rPr lang="en-US" sz="2000" dirty="0" smtClean="0"/>
              <a:t>Rotation of α degrees about x axis.</a:t>
            </a:r>
            <a:endParaRPr lang="en-US" sz="2000" dirty="0" smtClean="0"/>
          </a:p>
          <a:p>
            <a:pPr marL="914400" lvl="1" indent="-514350" algn="just">
              <a:buFont typeface="+mj-lt"/>
              <a:buAutoNum type="romanLcPeriod"/>
            </a:pPr>
            <a:r>
              <a:rPr lang="en-US" sz="2000" dirty="0" smtClean="0"/>
              <a:t>Followed by translation of (L</a:t>
            </a:r>
            <a:r>
              <a:rPr lang="en-US" sz="2000" baseline="-25000" dirty="0" smtClean="0"/>
              <a:t>1</a:t>
            </a:r>
            <a:r>
              <a:rPr lang="en-US" sz="2000" dirty="0" smtClean="0"/>
              <a:t>,L</a:t>
            </a:r>
            <a:r>
              <a:rPr lang="en-US" sz="2000" baseline="-25000" dirty="0" smtClean="0"/>
              <a:t>2</a:t>
            </a:r>
            <a:r>
              <a:rPr lang="en-US" sz="2000" dirty="0" smtClean="0"/>
              <a:t>,L</a:t>
            </a:r>
            <a:r>
              <a:rPr lang="en-US" sz="2000" baseline="-25000" dirty="0" smtClean="0"/>
              <a:t>3</a:t>
            </a:r>
            <a:r>
              <a:rPr lang="en-US" sz="2000" dirty="0" smtClean="0"/>
              <a:t>) relative to </a:t>
            </a:r>
            <a:r>
              <a:rPr lang="en-US" sz="2000" dirty="0" err="1" smtClean="0"/>
              <a:t>x,y,z</a:t>
            </a:r>
            <a:r>
              <a:rPr lang="en-US" sz="2000" dirty="0" smtClean="0"/>
              <a:t> axis </a:t>
            </a:r>
            <a:endParaRPr lang="en-US" sz="2000" dirty="0" smtClean="0"/>
          </a:p>
          <a:p>
            <a:pPr marL="914400" lvl="1" indent="-514350" algn="just">
              <a:buFont typeface="+mj-lt"/>
              <a:buAutoNum type="romanLcPeriod"/>
            </a:pPr>
            <a:r>
              <a:rPr lang="en-US" sz="2000" dirty="0" smtClean="0"/>
              <a:t>Followed by a rotation of β degrees about y axis.</a:t>
            </a:r>
            <a:endParaRPr lang="en-US" sz="2000" dirty="0" smtClean="0"/>
          </a:p>
          <a:p>
            <a:pPr marL="914400" lvl="1" indent="-514350" algn="just">
              <a:buNone/>
            </a:pPr>
            <a:r>
              <a:rPr lang="en-US" sz="2000" dirty="0" smtClean="0"/>
              <a:t>Point </a:t>
            </a:r>
            <a:r>
              <a:rPr lang="en-US" sz="2000" dirty="0" err="1" smtClean="0"/>
              <a:t>P</a:t>
            </a:r>
            <a:r>
              <a:rPr lang="en-US" sz="2000" baseline="-25000" dirty="0" err="1" smtClean="0"/>
              <a:t>noa</a:t>
            </a:r>
            <a:r>
              <a:rPr lang="en-US" sz="2000" dirty="0" smtClean="0"/>
              <a:t> is attached to the rotating frame at the origin of the reference frame.</a:t>
            </a:r>
            <a:endParaRPr lang="en-US" sz="2000" dirty="0" smtClean="0"/>
          </a:p>
          <a:p>
            <a:pPr marL="914400" lvl="1" indent="-514350" algn="just">
              <a:buNone/>
            </a:pPr>
            <a:r>
              <a:rPr lang="en-US" sz="2000" dirty="0" smtClean="0"/>
              <a:t>	 P</a:t>
            </a:r>
            <a:r>
              <a:rPr lang="en-US" sz="2000" baseline="-25000" dirty="0" smtClean="0"/>
              <a:t>1,xyz </a:t>
            </a:r>
            <a:r>
              <a:rPr lang="en-US" sz="2000" dirty="0" smtClean="0"/>
              <a:t>=Rot(x,</a:t>
            </a:r>
            <a:r>
              <a:rPr lang="el-GR" sz="2000" dirty="0" smtClean="0"/>
              <a:t>α</a:t>
            </a:r>
            <a:r>
              <a:rPr lang="en-US" sz="2000" dirty="0" smtClean="0"/>
              <a:t>) X </a:t>
            </a:r>
            <a:r>
              <a:rPr lang="en-US" sz="2000" dirty="0" err="1" smtClean="0"/>
              <a:t>P</a:t>
            </a:r>
            <a:r>
              <a:rPr lang="en-US" sz="2000" baseline="-25000" dirty="0" err="1" smtClean="0"/>
              <a:t>noa</a:t>
            </a:r>
            <a:endParaRPr lang="en-US" sz="2000" baseline="-25000" dirty="0" smtClean="0"/>
          </a:p>
          <a:p>
            <a:pPr marL="914400" lvl="1" indent="-514350" algn="just">
              <a:buNone/>
            </a:pPr>
            <a:r>
              <a:rPr lang="en-US" sz="2000" dirty="0" smtClean="0"/>
              <a:t>	Where P</a:t>
            </a:r>
            <a:r>
              <a:rPr lang="en-US" sz="2000" baseline="-25000" dirty="0" smtClean="0"/>
              <a:t>1,xyz</a:t>
            </a:r>
            <a:r>
              <a:rPr lang="en-US" sz="2000" dirty="0" smtClean="0"/>
              <a:t> is the coordinate of the point after the first transformation relative to the reference frame .</a:t>
            </a:r>
            <a:endParaRPr lang="en-US" sz="2000" baseline="-25000" dirty="0" smtClean="0"/>
          </a:p>
          <a:p>
            <a:pPr algn="just">
              <a:buNone/>
            </a:pPr>
            <a:endParaRPr lang="en-US" sz="2000" dirty="0"/>
          </a:p>
        </p:txBody>
      </p:sp>
      <p:sp>
        <p:nvSpPr>
          <p:cNvPr id="3077" name="Rectangle 5"/>
          <p:cNvSpPr>
            <a:spLocks noChangeArrowheads="1"/>
          </p:cNvSpPr>
          <p:nvPr/>
        </p:nvSpPr>
        <p:spPr bwMode="auto">
          <a:xfrm>
            <a:off x="0" y="876300"/>
            <a:ext cx="9144000" cy="0"/>
          </a:xfrm>
          <a:prstGeom prst="rect">
            <a:avLst/>
          </a:prstGeom>
          <a:noFill/>
          <a:ln w="9525">
            <a:noFill/>
            <a:miter lim="800000"/>
          </a:ln>
          <a:effectLst/>
        </p:spPr>
        <p:txBody>
          <a:bodyPr vert="horz" wrap="none" lIns="91440" tIns="45720" rIns="91440" bIns="45720" numCol="1" anchor="ctr"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endParaRPr kumimoji="0" lang="en-US"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endParaRPr>
          </a:p>
        </p:txBody>
      </p:sp>
      <p:sp>
        <p:nvSpPr>
          <p:cNvPr id="3080" name="Rectangle 8"/>
          <p:cNvSpPr>
            <a:spLocks noChangeArrowheads="1"/>
          </p:cNvSpPr>
          <p:nvPr/>
        </p:nvSpPr>
        <p:spPr bwMode="auto">
          <a:xfrm>
            <a:off x="0" y="666750"/>
            <a:ext cx="9144000" cy="0"/>
          </a:xfrm>
          <a:prstGeom prst="rect">
            <a:avLst/>
          </a:prstGeom>
          <a:noFill/>
          <a:ln w="9525">
            <a:noFill/>
            <a:miter lim="800000"/>
          </a:ln>
          <a:effectLst/>
        </p:spPr>
        <p:txBody>
          <a:bodyPr vert="horz" wrap="none" lIns="91440" tIns="45720" rIns="91440" bIns="45720" numCol="1" anchor="ctr"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endParaRPr kumimoji="0" lang="en-US"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endParaRPr>
          </a:p>
        </p:txBody>
      </p:sp>
      <p:sp>
        <p:nvSpPr>
          <p:cNvPr id="3082" name="Rectangle 10"/>
          <p:cNvSpPr>
            <a:spLocks noChangeArrowheads="1"/>
          </p:cNvSpPr>
          <p:nvPr/>
        </p:nvSpPr>
        <p:spPr bwMode="auto">
          <a:xfrm>
            <a:off x="0" y="0"/>
            <a:ext cx="9144000" cy="457200"/>
          </a:xfrm>
          <a:prstGeom prst="rect">
            <a:avLst/>
          </a:prstGeom>
          <a:noFill/>
          <a:ln w="9525">
            <a:noFill/>
            <a:miter lim="800000"/>
          </a:ln>
          <a:effectLst/>
        </p:spPr>
        <p:txBody>
          <a:bodyPr vert="horz" wrap="none" lIns="91440" tIns="45720" rIns="91440" bIns="45720" numCol="1" anchor="ctr" anchorCtr="0" compatLnSpc="1">
            <a:spAutoFit/>
          </a:bodyPr>
          <a:lstStyle/>
          <a:p>
            <a:endParaRPr lang="en-US"/>
          </a:p>
        </p:txBody>
      </p:sp>
      <p:sp>
        <p:nvSpPr>
          <p:cNvPr id="3083" name="Rectangle 11"/>
          <p:cNvSpPr>
            <a:spLocks noChangeArrowheads="1"/>
          </p:cNvSpPr>
          <p:nvPr/>
        </p:nvSpPr>
        <p:spPr bwMode="auto">
          <a:xfrm>
            <a:off x="0" y="666750"/>
            <a:ext cx="9144000" cy="457200"/>
          </a:xfrm>
          <a:prstGeom prst="rect">
            <a:avLst/>
          </a:prstGeom>
          <a:noFill/>
          <a:ln w="9525">
            <a:noFill/>
            <a:miter lim="800000"/>
          </a:ln>
          <a:effectLst/>
        </p:spPr>
        <p:txBody>
          <a:bodyPr vert="horz" wrap="none" lIns="91440" tIns="45720" rIns="91440" bIns="45720" numCol="1" anchor="ctr"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endParaRPr kumimoji="0" lang="en-US"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0-#ppt_w/2"/>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8" fill="hold"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0-#ppt_w/2"/>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ppt_y"/>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8" fill="hold" nodeType="clickEffect">
                                  <p:stCondLst>
                                    <p:cond delay="0"/>
                                  </p:stCondLst>
                                  <p:childTnLst>
                                    <p:set>
                                      <p:cBhvr>
                                        <p:cTn id="54" dur="1" fill="hold">
                                          <p:stCondLst>
                                            <p:cond delay="0"/>
                                          </p:stCondLst>
                                        </p:cTn>
                                        <p:tgtEl>
                                          <p:spTgt spid="3">
                                            <p:txEl>
                                              <p:pRg st="8" end="8"/>
                                            </p:txEl>
                                          </p:spTgt>
                                        </p:tgtEl>
                                        <p:attrNameLst>
                                          <p:attrName>style.visibility</p:attrName>
                                        </p:attrNameLst>
                                      </p:cBhvr>
                                      <p:to>
                                        <p:strVal val="visible"/>
                                      </p:to>
                                    </p:set>
                                    <p:anim calcmode="lin" valueType="num">
                                      <p:cBhvr additive="base">
                                        <p:cTn id="55" dur="500" fill="hold"/>
                                        <p:tgtEl>
                                          <p:spTgt spid="3">
                                            <p:txEl>
                                              <p:pRg st="8" end="8"/>
                                            </p:txEl>
                                          </p:spTgt>
                                        </p:tgtEl>
                                        <p:attrNameLst>
                                          <p:attrName>ppt_x</p:attrName>
                                        </p:attrNameLst>
                                      </p:cBhvr>
                                      <p:tavLst>
                                        <p:tav tm="0">
                                          <p:val>
                                            <p:strVal val="0-#ppt_w/2"/>
                                          </p:val>
                                        </p:tav>
                                        <p:tav tm="100000">
                                          <p:val>
                                            <p:strVal val="#ppt_x"/>
                                          </p:val>
                                        </p:tav>
                                      </p:tavLst>
                                    </p:anim>
                                    <p:anim calcmode="lin" valueType="num">
                                      <p:cBhvr additive="base">
                                        <p:cTn id="56" dur="500" fill="hold"/>
                                        <p:tgtEl>
                                          <p:spTgt spid="3">
                                            <p:txEl>
                                              <p:pRg st="8" end="8"/>
                                            </p:txEl>
                                          </p:spTgt>
                                        </p:tgtEl>
                                        <p:attrNameLst>
                                          <p:attrName>ppt_y</p:attrName>
                                        </p:attrNameLst>
                                      </p:cBhvr>
                                      <p:tavLst>
                                        <p:tav tm="0">
                                          <p:val>
                                            <p:strVal val="#ppt_y"/>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8" fill="hold" nodeType="clickEffect">
                                  <p:stCondLst>
                                    <p:cond delay="0"/>
                                  </p:stCondLst>
                                  <p:childTnLst>
                                    <p:set>
                                      <p:cBhvr>
                                        <p:cTn id="60" dur="1" fill="hold">
                                          <p:stCondLst>
                                            <p:cond delay="0"/>
                                          </p:stCondLst>
                                        </p:cTn>
                                        <p:tgtEl>
                                          <p:spTgt spid="3">
                                            <p:txEl>
                                              <p:pRg st="9" end="9"/>
                                            </p:txEl>
                                          </p:spTgt>
                                        </p:tgtEl>
                                        <p:attrNameLst>
                                          <p:attrName>style.visibility</p:attrName>
                                        </p:attrNameLst>
                                      </p:cBhvr>
                                      <p:to>
                                        <p:strVal val="visible"/>
                                      </p:to>
                                    </p:set>
                                    <p:anim calcmode="lin" valueType="num">
                                      <p:cBhvr additive="base">
                                        <p:cTn id="61" dur="500" fill="hold"/>
                                        <p:tgtEl>
                                          <p:spTgt spid="3">
                                            <p:txEl>
                                              <p:pRg st="9" end="9"/>
                                            </p:txEl>
                                          </p:spTgt>
                                        </p:tgtEl>
                                        <p:attrNameLst>
                                          <p:attrName>ppt_x</p:attrName>
                                        </p:attrNameLst>
                                      </p:cBhvr>
                                      <p:tavLst>
                                        <p:tav tm="0">
                                          <p:val>
                                            <p:strVal val="0-#ppt_w/2"/>
                                          </p:val>
                                        </p:tav>
                                        <p:tav tm="100000">
                                          <p:val>
                                            <p:strVal val="#ppt_x"/>
                                          </p:val>
                                        </p:tav>
                                      </p:tavLst>
                                    </p:anim>
                                    <p:anim calcmode="lin" valueType="num">
                                      <p:cBhvr additive="base">
                                        <p:cTn id="62" dur="500" fill="hold"/>
                                        <p:tgtEl>
                                          <p:spTgt spid="3">
                                            <p:txEl>
                                              <p:pRg st="9" end="9"/>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19200"/>
            <a:ext cx="8229600" cy="4525963"/>
          </a:xfrm>
        </p:spPr>
        <p:txBody>
          <a:bodyPr>
            <a:normAutofit/>
          </a:bodyPr>
          <a:lstStyle/>
          <a:p>
            <a:pPr algn="just">
              <a:buNone/>
            </a:pPr>
            <a:r>
              <a:rPr lang="en-US" sz="2000" dirty="0" smtClean="0"/>
              <a:t>	The coordinates of the point relative to the reference frame at the conclusion of the second transformation will be</a:t>
            </a:r>
            <a:endParaRPr lang="en-US" sz="2000" dirty="0" smtClean="0"/>
          </a:p>
          <a:p>
            <a:pPr algn="just">
              <a:buNone/>
            </a:pPr>
            <a:r>
              <a:rPr lang="en-US" sz="2000" dirty="0" smtClean="0"/>
              <a:t>	 P</a:t>
            </a:r>
            <a:r>
              <a:rPr lang="en-US" sz="2000" baseline="-25000" dirty="0" smtClean="0"/>
              <a:t>2,xyz </a:t>
            </a:r>
            <a:r>
              <a:rPr lang="en-US" sz="2000" dirty="0" smtClean="0"/>
              <a:t>=Trans(L</a:t>
            </a:r>
            <a:r>
              <a:rPr lang="en-US" sz="2000" baseline="-25000" dirty="0" smtClean="0"/>
              <a:t>1</a:t>
            </a:r>
            <a:r>
              <a:rPr lang="en-US" sz="2000" dirty="0" smtClean="0"/>
              <a:t>,L</a:t>
            </a:r>
            <a:r>
              <a:rPr lang="en-US" sz="2000" baseline="-25000" dirty="0" smtClean="0"/>
              <a:t>2</a:t>
            </a:r>
            <a:r>
              <a:rPr lang="en-US" sz="2000" dirty="0" smtClean="0"/>
              <a:t>,L</a:t>
            </a:r>
            <a:r>
              <a:rPr lang="en-US" sz="2000" baseline="-25000" dirty="0" smtClean="0"/>
              <a:t>3</a:t>
            </a:r>
            <a:r>
              <a:rPr lang="en-US" sz="2000" dirty="0" smtClean="0"/>
              <a:t>) X P</a:t>
            </a:r>
            <a:r>
              <a:rPr lang="en-US" sz="2000" baseline="-25000" dirty="0" smtClean="0"/>
              <a:t>1,xyz </a:t>
            </a:r>
            <a:r>
              <a:rPr lang="en-US" sz="2000" dirty="0" smtClean="0"/>
              <a:t> = Trans(L</a:t>
            </a:r>
            <a:r>
              <a:rPr lang="en-US" sz="2000" baseline="-25000" dirty="0" smtClean="0"/>
              <a:t>1</a:t>
            </a:r>
            <a:r>
              <a:rPr lang="en-US" sz="2000" dirty="0" smtClean="0"/>
              <a:t>,L</a:t>
            </a:r>
            <a:r>
              <a:rPr lang="en-US" sz="2000" baseline="-25000" dirty="0" smtClean="0"/>
              <a:t>2</a:t>
            </a:r>
            <a:r>
              <a:rPr lang="en-US" sz="2000" dirty="0" smtClean="0"/>
              <a:t>,L</a:t>
            </a:r>
            <a:r>
              <a:rPr lang="en-US" sz="2000" baseline="-25000" dirty="0" smtClean="0"/>
              <a:t>3</a:t>
            </a:r>
            <a:r>
              <a:rPr lang="en-US" sz="2000" dirty="0" smtClean="0"/>
              <a:t>) X Rot(x,</a:t>
            </a:r>
            <a:r>
              <a:rPr lang="el-GR" sz="2000" dirty="0" smtClean="0"/>
              <a:t>α</a:t>
            </a:r>
            <a:r>
              <a:rPr lang="en-US" sz="2000" dirty="0" smtClean="0"/>
              <a:t>) X </a:t>
            </a:r>
            <a:r>
              <a:rPr lang="en-US" sz="2000" dirty="0" err="1" smtClean="0"/>
              <a:t>P</a:t>
            </a:r>
            <a:r>
              <a:rPr lang="en-US" sz="2000" baseline="-25000" dirty="0" err="1" smtClean="0"/>
              <a:t>noa</a:t>
            </a:r>
            <a:endParaRPr lang="en-US" sz="2000" dirty="0" smtClean="0"/>
          </a:p>
          <a:p>
            <a:pPr algn="just">
              <a:buNone/>
            </a:pPr>
            <a:r>
              <a:rPr lang="en-US" sz="2000" dirty="0" smtClean="0"/>
              <a:t>	similarly after third transformation, the coordinates of the point relative to reference frame will be</a:t>
            </a:r>
            <a:endParaRPr lang="en-US" sz="2000" dirty="0" smtClean="0"/>
          </a:p>
          <a:p>
            <a:pPr algn="just">
              <a:buNone/>
            </a:pPr>
            <a:r>
              <a:rPr lang="en-US" sz="2000" dirty="0" smtClean="0"/>
              <a:t>	 </a:t>
            </a:r>
            <a:r>
              <a:rPr lang="en-US" sz="2000" dirty="0" err="1" smtClean="0"/>
              <a:t>P</a:t>
            </a:r>
            <a:r>
              <a:rPr lang="en-US" sz="2000" baseline="-25000" dirty="0" err="1" smtClean="0"/>
              <a:t>xyz</a:t>
            </a:r>
            <a:r>
              <a:rPr lang="en-US" sz="2000" baseline="-25000" dirty="0" smtClean="0"/>
              <a:t> </a:t>
            </a:r>
            <a:r>
              <a:rPr lang="en-US" sz="2000" dirty="0" smtClean="0"/>
              <a:t>= P</a:t>
            </a:r>
            <a:r>
              <a:rPr lang="en-US" sz="2000" baseline="-25000" dirty="0" smtClean="0"/>
              <a:t>3,xyz </a:t>
            </a:r>
            <a:r>
              <a:rPr lang="en-US" sz="2000" dirty="0" smtClean="0"/>
              <a:t> = Rot(y,</a:t>
            </a:r>
            <a:r>
              <a:rPr lang="el-GR" sz="2000" dirty="0" smtClean="0"/>
              <a:t>β</a:t>
            </a:r>
            <a:r>
              <a:rPr lang="en-US" sz="2000" dirty="0" smtClean="0"/>
              <a:t>) X P</a:t>
            </a:r>
            <a:r>
              <a:rPr lang="en-US" sz="2000" baseline="-25000" dirty="0" smtClean="0"/>
              <a:t>2,xyz</a:t>
            </a:r>
            <a:endParaRPr lang="en-US" sz="2000" baseline="-25000" dirty="0" smtClean="0"/>
          </a:p>
          <a:p>
            <a:pPr algn="just">
              <a:buNone/>
            </a:pPr>
            <a:r>
              <a:rPr lang="en-US" sz="2000" dirty="0" smtClean="0"/>
              <a:t>			= Rot(y,</a:t>
            </a:r>
            <a:r>
              <a:rPr lang="el-GR" sz="2000" dirty="0" smtClean="0"/>
              <a:t>β</a:t>
            </a:r>
            <a:r>
              <a:rPr lang="en-US" sz="2000" dirty="0" smtClean="0"/>
              <a:t>) X Trans(L</a:t>
            </a:r>
            <a:r>
              <a:rPr lang="en-US" sz="2000" baseline="-25000" dirty="0" smtClean="0"/>
              <a:t>1</a:t>
            </a:r>
            <a:r>
              <a:rPr lang="en-US" sz="2000" dirty="0" smtClean="0"/>
              <a:t>,L</a:t>
            </a:r>
            <a:r>
              <a:rPr lang="en-US" sz="2000" baseline="-25000" dirty="0" smtClean="0"/>
              <a:t>2</a:t>
            </a:r>
            <a:r>
              <a:rPr lang="en-US" sz="2000" dirty="0" smtClean="0"/>
              <a:t>,L</a:t>
            </a:r>
            <a:r>
              <a:rPr lang="en-US" sz="2000" baseline="-25000" dirty="0" smtClean="0"/>
              <a:t>3</a:t>
            </a:r>
            <a:r>
              <a:rPr lang="en-US" sz="2000" dirty="0" smtClean="0"/>
              <a:t>) X Rot(x,</a:t>
            </a:r>
            <a:r>
              <a:rPr lang="el-GR" sz="2000" dirty="0" smtClean="0"/>
              <a:t>α</a:t>
            </a:r>
            <a:r>
              <a:rPr lang="en-US" sz="2000" dirty="0" smtClean="0"/>
              <a:t>) X </a:t>
            </a:r>
            <a:r>
              <a:rPr lang="en-US" sz="2000" dirty="0" err="1" smtClean="0"/>
              <a:t>P</a:t>
            </a:r>
            <a:r>
              <a:rPr lang="en-US" sz="2000" baseline="-25000" dirty="0" err="1" smtClean="0"/>
              <a:t>noa</a:t>
            </a:r>
            <a:endParaRPr lang="en-US" sz="2000" dirty="0" smtClean="0"/>
          </a:p>
          <a:p>
            <a:pPr algn="just">
              <a:buNone/>
            </a:pPr>
            <a:r>
              <a:rPr lang="en-US" sz="2200" dirty="0" smtClean="0"/>
              <a:t>	</a:t>
            </a:r>
            <a:r>
              <a:rPr lang="en-US" sz="2000" dirty="0" smtClean="0"/>
              <a:t>The coordinates of the point relative to the reference frame at the conclusion of each transformation is found by pre-multiplying the coordinates of the point by each transformation matrix.</a:t>
            </a:r>
            <a:endParaRPr lang="en-US" sz="2000" dirty="0" smtClean="0"/>
          </a:p>
          <a:p>
            <a:pPr algn="just">
              <a:buNone/>
            </a:pPr>
            <a:r>
              <a:rPr lang="en-US" sz="2000" dirty="0" smtClean="0"/>
              <a:t>	Thus, the order of matrices written is the opposite of the order of transformation performed.</a:t>
            </a:r>
            <a:endParaRPr lang="en-US" sz="2000" dirty="0" smtClean="0"/>
          </a:p>
          <a:p>
            <a:pPr algn="just">
              <a:buNone/>
            </a:pPr>
            <a:endParaRPr lang="en-US" sz="2400" dirty="0" smtClean="0"/>
          </a:p>
          <a:p>
            <a:pPr>
              <a:buNone/>
            </a:pPr>
            <a:endParaRPr lang="en-US" sz="2200" dirty="0" smtClean="0"/>
          </a:p>
        </p:txBody>
      </p:sp>
      <p:sp>
        <p:nvSpPr>
          <p:cNvPr id="6" name="Title 1"/>
          <p:cNvSpPr>
            <a:spLocks noGrp="1"/>
          </p:cNvSpPr>
          <p:nvPr>
            <p:ph type="title"/>
          </p:nvPr>
        </p:nvSpPr>
        <p:spPr>
          <a:xfrm>
            <a:off x="457200" y="274638"/>
            <a:ext cx="8229600" cy="715962"/>
          </a:xfrm>
        </p:spPr>
        <p:txBody>
          <a:bodyPr>
            <a:normAutofit fontScale="90000"/>
          </a:bodyPr>
          <a:lstStyle/>
          <a:p>
            <a:r>
              <a:rPr lang="en-US" dirty="0" smtClean="0"/>
              <a:t>Combined Transformation</a:t>
            </a:r>
            <a:br>
              <a:rPr lang="en-US" dirty="0" smtClean="0"/>
            </a:b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0-#ppt_w/2"/>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19200"/>
            <a:ext cx="8229600" cy="4525963"/>
          </a:xfrm>
        </p:spPr>
        <p:txBody>
          <a:bodyPr>
            <a:normAutofit/>
          </a:bodyPr>
          <a:lstStyle/>
          <a:p>
            <a:pPr>
              <a:buNone/>
            </a:pPr>
            <a:r>
              <a:rPr lang="en-US" sz="2000" dirty="0" smtClean="0"/>
              <a:t>Ex.</a:t>
            </a:r>
            <a:endParaRPr lang="en-US" sz="2000" dirty="0" smtClean="0"/>
          </a:p>
          <a:p>
            <a:pPr>
              <a:buNone/>
            </a:pPr>
            <a:r>
              <a:rPr lang="en-US" sz="2000" dirty="0" smtClean="0"/>
              <a:t>	A point P(7,3,2) is attached to the frame </a:t>
            </a:r>
            <a:r>
              <a:rPr lang="en-US" sz="2000" i="1" dirty="0" smtClean="0"/>
              <a:t>n̄, ō, ā</a:t>
            </a:r>
            <a:r>
              <a:rPr lang="en-US" sz="2000" dirty="0" smtClean="0"/>
              <a:t> and is subjected to the following transformations.</a:t>
            </a:r>
            <a:endParaRPr lang="en-US" sz="2000" dirty="0" smtClean="0"/>
          </a:p>
          <a:p>
            <a:pPr marL="914400" lvl="1" indent="-514350">
              <a:buFont typeface="+mj-lt"/>
              <a:buAutoNum type="romanLcPeriod"/>
            </a:pPr>
            <a:r>
              <a:rPr lang="en-US" sz="2000" dirty="0" smtClean="0"/>
              <a:t>Rotation of 90</a:t>
            </a:r>
            <a:r>
              <a:rPr lang="en-US" sz="2000" baseline="30000" dirty="0" smtClean="0"/>
              <a:t>o </a:t>
            </a:r>
            <a:r>
              <a:rPr lang="en-US" sz="2000" dirty="0" smtClean="0"/>
              <a:t>about the z-axis </a:t>
            </a:r>
            <a:endParaRPr lang="en-US" sz="2000" dirty="0" smtClean="0"/>
          </a:p>
          <a:p>
            <a:pPr marL="914400" lvl="1" indent="-514350">
              <a:buFont typeface="+mj-lt"/>
              <a:buAutoNum type="romanLcPeriod"/>
            </a:pPr>
            <a:r>
              <a:rPr lang="en-US" sz="2000" dirty="0" smtClean="0"/>
              <a:t>Followed by a rotation of 90</a:t>
            </a:r>
            <a:r>
              <a:rPr lang="en-US" sz="2000" baseline="30000" dirty="0" smtClean="0"/>
              <a:t>o</a:t>
            </a:r>
            <a:r>
              <a:rPr lang="en-US" sz="2000" dirty="0" smtClean="0"/>
              <a:t> about the y-axis </a:t>
            </a:r>
            <a:endParaRPr lang="en-US" sz="2000" dirty="0" smtClean="0"/>
          </a:p>
          <a:p>
            <a:pPr marL="914400" lvl="1" indent="-514350">
              <a:buFont typeface="+mj-lt"/>
              <a:buAutoNum type="romanLcPeriod"/>
            </a:pPr>
            <a:r>
              <a:rPr lang="en-US" sz="2000" dirty="0" smtClean="0"/>
              <a:t>Followed by a translation of (4,-3,7)</a:t>
            </a:r>
            <a:endParaRPr lang="en-US" sz="2000" dirty="0" smtClean="0"/>
          </a:p>
          <a:p>
            <a:pPr>
              <a:buNone/>
            </a:pPr>
            <a:r>
              <a:rPr lang="en-US" sz="2000" dirty="0" smtClean="0"/>
              <a:t>	Find the coordinates of the point relative to the reference frame at the conclusions of the transformations.</a:t>
            </a:r>
            <a:endParaRPr lang="en-US" sz="2000" dirty="0" smtClean="0"/>
          </a:p>
          <a:p>
            <a:pPr algn="just">
              <a:buNone/>
            </a:pPr>
            <a:r>
              <a:rPr lang="en-US" sz="2000" dirty="0" smtClean="0"/>
              <a:t>Solution:	</a:t>
            </a:r>
            <a:endParaRPr lang="en-US" sz="2000" dirty="0" smtClean="0"/>
          </a:p>
          <a:p>
            <a:pPr algn="just">
              <a:buNone/>
            </a:pPr>
            <a:r>
              <a:rPr lang="en-US" sz="2000" dirty="0" smtClean="0"/>
              <a:t>	</a:t>
            </a:r>
            <a:r>
              <a:rPr lang="en-US" sz="2000" dirty="0" err="1" smtClean="0"/>
              <a:t>P</a:t>
            </a:r>
            <a:r>
              <a:rPr lang="en-US" sz="2000" baseline="-25000" dirty="0" err="1" smtClean="0"/>
              <a:t>xyz</a:t>
            </a:r>
            <a:r>
              <a:rPr lang="en-US" sz="2000" baseline="-25000" dirty="0" smtClean="0"/>
              <a:t> </a:t>
            </a:r>
            <a:r>
              <a:rPr lang="en-US" sz="2000" dirty="0" smtClean="0"/>
              <a:t>= Trans(4,-3,7) X Rot(y,90</a:t>
            </a:r>
            <a:r>
              <a:rPr lang="en-US" sz="2000" baseline="30000" dirty="0" smtClean="0"/>
              <a:t>o</a:t>
            </a:r>
            <a:r>
              <a:rPr lang="en-US" sz="2000" dirty="0" smtClean="0"/>
              <a:t>) X Rot(z, 90</a:t>
            </a:r>
            <a:r>
              <a:rPr lang="en-US" sz="2000" baseline="30000" dirty="0" smtClean="0"/>
              <a:t>o</a:t>
            </a:r>
            <a:r>
              <a:rPr lang="en-US" sz="2000" dirty="0" smtClean="0"/>
              <a:t>) X </a:t>
            </a:r>
            <a:r>
              <a:rPr lang="en-US" sz="2000" dirty="0" err="1" smtClean="0"/>
              <a:t>P</a:t>
            </a:r>
            <a:r>
              <a:rPr lang="en-US" sz="2000" baseline="-25000" dirty="0" err="1" smtClean="0"/>
              <a:t>noa</a:t>
            </a:r>
            <a:endParaRPr lang="en-US" sz="2000" dirty="0" smtClean="0"/>
          </a:p>
          <a:p>
            <a:pPr>
              <a:buNone/>
            </a:pPr>
            <a:endParaRPr lang="en-US" sz="2000" dirty="0" smtClean="0"/>
          </a:p>
          <a:p>
            <a:pPr>
              <a:buNone/>
            </a:pPr>
            <a:endParaRPr lang="en-US" sz="2200" dirty="0" smtClean="0"/>
          </a:p>
        </p:txBody>
      </p:sp>
      <p:sp>
        <p:nvSpPr>
          <p:cNvPr id="6" name="Title 1"/>
          <p:cNvSpPr>
            <a:spLocks noGrp="1"/>
          </p:cNvSpPr>
          <p:nvPr>
            <p:ph type="title"/>
          </p:nvPr>
        </p:nvSpPr>
        <p:spPr>
          <a:xfrm>
            <a:off x="457200" y="274638"/>
            <a:ext cx="8229600" cy="1143000"/>
          </a:xfrm>
        </p:spPr>
        <p:txBody>
          <a:bodyPr>
            <a:normAutofit fontScale="90000"/>
          </a:bodyPr>
          <a:lstStyle/>
          <a:p>
            <a:r>
              <a:rPr lang="en-US" dirty="0" smtClean="0"/>
              <a:t>Combined Transformation</a:t>
            </a:r>
            <a:br>
              <a:rPr lang="en-US" dirty="0" smtClean="0"/>
            </a:br>
            <a:endParaRPr lang="en-US" dirty="0"/>
          </a:p>
        </p:txBody>
      </p:sp>
      <p:sp>
        <p:nvSpPr>
          <p:cNvPr id="20482" name="Rectangle 2"/>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en-US"/>
          </a:p>
        </p:txBody>
      </p:sp>
      <p:sp>
        <p:nvSpPr>
          <p:cNvPr id="20483" name="Rectangle 3"/>
          <p:cNvSpPr>
            <a:spLocks noChangeArrowheads="1"/>
          </p:cNvSpPr>
          <p:nvPr/>
        </p:nvSpPr>
        <p:spPr bwMode="auto">
          <a:xfrm>
            <a:off x="0" y="209550"/>
            <a:ext cx="9144000" cy="0"/>
          </a:xfrm>
          <a:prstGeom prst="rect">
            <a:avLst/>
          </a:prstGeom>
          <a:noFill/>
          <a:ln w="9525">
            <a:noFill/>
            <a:miter lim="800000"/>
          </a:ln>
          <a:effectLst/>
        </p:spPr>
        <p:txBody>
          <a:bodyPr vert="horz" wrap="none" lIns="91440" tIns="45720" rIns="91440" bIns="45720" numCol="1" anchor="ctr"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sz="1200" b="0" i="0" u="none" strike="noStrike" cap="none" normalizeH="0" baseline="0" smtClean="0">
                <a:ln>
                  <a:noFill/>
                </a:ln>
                <a:solidFill>
                  <a:srgbClr val="222222"/>
                </a:solidFill>
                <a:effectLst/>
                <a:latin typeface="Arial" panose="020B0604020202020204" pitchFamily="34" charset="0"/>
                <a:ea typeface="Times New Roman" panose="02020603050405020304" pitchFamily="18" charset="0"/>
                <a:cs typeface="Arial" panose="020B0604020202020204" pitchFamily="34" charset="0"/>
              </a:rPr>
              <a:t>   </a:t>
            </a:r>
            <a:endParaRPr kumimoji="0" lang="en-US"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0-#ppt_w/2"/>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8" fill="hold"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0-#ppt_w/2"/>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19200"/>
            <a:ext cx="8229600" cy="4525963"/>
          </a:xfrm>
        </p:spPr>
        <p:txBody>
          <a:bodyPr>
            <a:normAutofit/>
          </a:bodyPr>
          <a:lstStyle/>
          <a:p>
            <a:pPr algn="just">
              <a:buNone/>
            </a:pPr>
            <a:r>
              <a:rPr lang="en-US" sz="2000" dirty="0" smtClean="0"/>
              <a:t>Solution:	</a:t>
            </a:r>
            <a:endParaRPr lang="en-US" sz="2000" dirty="0" smtClean="0"/>
          </a:p>
          <a:p>
            <a:pPr algn="just">
              <a:buNone/>
            </a:pPr>
            <a:r>
              <a:rPr lang="en-US" sz="2000" dirty="0" smtClean="0"/>
              <a:t>	</a:t>
            </a:r>
            <a:r>
              <a:rPr lang="en-US" sz="2000" dirty="0" err="1" smtClean="0"/>
              <a:t>P</a:t>
            </a:r>
            <a:r>
              <a:rPr lang="en-US" sz="2000" baseline="-25000" dirty="0" err="1" smtClean="0"/>
              <a:t>xyz</a:t>
            </a:r>
            <a:r>
              <a:rPr lang="en-US" sz="2000" baseline="-25000" dirty="0" smtClean="0"/>
              <a:t>   </a:t>
            </a:r>
            <a:r>
              <a:rPr lang="en-US" sz="2000" dirty="0" smtClean="0"/>
              <a:t>= Trans(4,-3,7) X Rot(y,90</a:t>
            </a:r>
            <a:r>
              <a:rPr lang="en-US" sz="2000" baseline="30000" dirty="0" smtClean="0"/>
              <a:t>o</a:t>
            </a:r>
            <a:r>
              <a:rPr lang="en-US" sz="2000" dirty="0" smtClean="0"/>
              <a:t>) X Rot(z, 90</a:t>
            </a:r>
            <a:r>
              <a:rPr lang="en-US" sz="2000" baseline="30000" dirty="0" smtClean="0"/>
              <a:t>o</a:t>
            </a:r>
            <a:r>
              <a:rPr lang="en-US" sz="2000" dirty="0" smtClean="0"/>
              <a:t>) X </a:t>
            </a:r>
            <a:r>
              <a:rPr lang="en-US" sz="2000" dirty="0" err="1" smtClean="0"/>
              <a:t>P</a:t>
            </a:r>
            <a:r>
              <a:rPr lang="en-US" sz="2000" baseline="-25000" dirty="0" err="1" smtClean="0"/>
              <a:t>noa</a:t>
            </a:r>
            <a:endParaRPr lang="en-US" sz="2000" baseline="-25000" dirty="0" smtClean="0"/>
          </a:p>
          <a:p>
            <a:pPr algn="just">
              <a:buNone/>
            </a:pPr>
            <a:r>
              <a:rPr lang="en-US" sz="2000" dirty="0" smtClean="0"/>
              <a:t>	   </a:t>
            </a:r>
            <a:endParaRPr lang="en-US" sz="2000" dirty="0" smtClean="0"/>
          </a:p>
          <a:p>
            <a:pPr>
              <a:buNone/>
            </a:pPr>
            <a:endParaRPr lang="en-US" sz="2000" dirty="0" smtClean="0"/>
          </a:p>
          <a:p>
            <a:pPr>
              <a:buNone/>
            </a:pPr>
            <a:endParaRPr lang="en-US" sz="2200" dirty="0" smtClean="0"/>
          </a:p>
        </p:txBody>
      </p:sp>
      <p:sp>
        <p:nvSpPr>
          <p:cNvPr id="6" name="Title 1"/>
          <p:cNvSpPr>
            <a:spLocks noGrp="1"/>
          </p:cNvSpPr>
          <p:nvPr>
            <p:ph type="title"/>
          </p:nvPr>
        </p:nvSpPr>
        <p:spPr>
          <a:xfrm>
            <a:off x="457200" y="274638"/>
            <a:ext cx="8229600" cy="1143000"/>
          </a:xfrm>
        </p:spPr>
        <p:txBody>
          <a:bodyPr>
            <a:normAutofit fontScale="90000"/>
          </a:bodyPr>
          <a:lstStyle/>
          <a:p>
            <a:r>
              <a:rPr lang="en-US" dirty="0" smtClean="0"/>
              <a:t>Combined Transformation</a:t>
            </a:r>
            <a:br>
              <a:rPr lang="en-US" dirty="0" smtClean="0"/>
            </a:br>
            <a:endParaRPr lang="en-US" dirty="0"/>
          </a:p>
        </p:txBody>
      </p:sp>
      <p:sp>
        <p:nvSpPr>
          <p:cNvPr id="20482" name="Rectangle 2"/>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en-US"/>
          </a:p>
        </p:txBody>
      </p:sp>
      <p:sp>
        <p:nvSpPr>
          <p:cNvPr id="20483" name="Rectangle 3"/>
          <p:cNvSpPr>
            <a:spLocks noChangeArrowheads="1"/>
          </p:cNvSpPr>
          <p:nvPr/>
        </p:nvSpPr>
        <p:spPr bwMode="auto">
          <a:xfrm>
            <a:off x="0" y="209550"/>
            <a:ext cx="9144000" cy="0"/>
          </a:xfrm>
          <a:prstGeom prst="rect">
            <a:avLst/>
          </a:prstGeom>
          <a:noFill/>
          <a:ln w="9525">
            <a:noFill/>
            <a:miter lim="800000"/>
          </a:ln>
          <a:effectLst/>
        </p:spPr>
        <p:txBody>
          <a:bodyPr vert="horz" wrap="none" lIns="91440" tIns="45720" rIns="91440" bIns="45720" numCol="1" anchor="ctr"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sz="1200" b="0" i="0" u="none" strike="noStrike" cap="none" normalizeH="0" baseline="0" smtClean="0">
                <a:ln>
                  <a:noFill/>
                </a:ln>
                <a:solidFill>
                  <a:srgbClr val="222222"/>
                </a:solidFill>
                <a:effectLst/>
                <a:latin typeface="Arial" panose="020B0604020202020204" pitchFamily="34" charset="0"/>
                <a:ea typeface="Times New Roman" panose="02020603050405020304" pitchFamily="18" charset="0"/>
                <a:cs typeface="Arial" panose="020B0604020202020204" pitchFamily="34" charset="0"/>
              </a:rPr>
              <a:t>   </a:t>
            </a:r>
            <a:endParaRPr kumimoji="0" lang="en-US"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endParaRPr>
          </a:p>
        </p:txBody>
      </p:sp>
      <p:pic>
        <p:nvPicPr>
          <p:cNvPr id="1027" name="Picture 3"/>
          <p:cNvPicPr>
            <a:picLocks noChangeAspect="1" noChangeArrowheads="1"/>
          </p:cNvPicPr>
          <p:nvPr/>
        </p:nvPicPr>
        <p:blipFill>
          <a:blip r:embed="rId1" cstate="print"/>
          <a:srcRect l="14861" t="53906" r="73060" b="25586"/>
          <a:stretch>
            <a:fillRect/>
          </a:stretch>
        </p:blipFill>
        <p:spPr bwMode="auto">
          <a:xfrm>
            <a:off x="714380" y="3714752"/>
            <a:ext cx="1571604" cy="1500198"/>
          </a:xfrm>
          <a:prstGeom prst="rect">
            <a:avLst/>
          </a:prstGeom>
          <a:noFill/>
          <a:ln w="9525">
            <a:noFill/>
            <a:miter lim="800000"/>
            <a:headEnd/>
            <a:tailEnd/>
          </a:ln>
          <a:effectLst/>
        </p:spPr>
      </p:pic>
      <p:pic>
        <p:nvPicPr>
          <p:cNvPr id="2" name="Picture 2"/>
          <p:cNvPicPr>
            <a:picLocks noChangeAspect="1" noChangeArrowheads="1"/>
          </p:cNvPicPr>
          <p:nvPr/>
        </p:nvPicPr>
        <p:blipFill>
          <a:blip r:embed="rId2" cstate="print"/>
          <a:srcRect l="6588" t="35156" r="43448" b="45313"/>
          <a:stretch>
            <a:fillRect/>
          </a:stretch>
        </p:blipFill>
        <p:spPr bwMode="auto">
          <a:xfrm>
            <a:off x="1428728" y="2228685"/>
            <a:ext cx="5786478" cy="1271753"/>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0-#ppt_w/2"/>
                                          </p:val>
                                        </p:tav>
                                        <p:tav tm="100000">
                                          <p:val>
                                            <p:strVal val="#ppt_x"/>
                                          </p:val>
                                        </p:tav>
                                      </p:tavLst>
                                    </p:anim>
                                    <p:anim calcmode="lin" valueType="num">
                                      <p:cBhvr additive="base">
                                        <p:cTn id="20"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1027"/>
                                        </p:tgtEl>
                                        <p:attrNameLst>
                                          <p:attrName>style.visibility</p:attrName>
                                        </p:attrNameLst>
                                      </p:cBhvr>
                                      <p:to>
                                        <p:strVal val="visible"/>
                                      </p:to>
                                    </p:set>
                                    <p:anim calcmode="lin" valueType="num">
                                      <p:cBhvr additive="base">
                                        <p:cTn id="25" dur="500" fill="hold"/>
                                        <p:tgtEl>
                                          <p:spTgt spid="1027"/>
                                        </p:tgtEl>
                                        <p:attrNameLst>
                                          <p:attrName>ppt_x</p:attrName>
                                        </p:attrNameLst>
                                      </p:cBhvr>
                                      <p:tavLst>
                                        <p:tav tm="0">
                                          <p:val>
                                            <p:strVal val="0-#ppt_w/2"/>
                                          </p:val>
                                        </p:tav>
                                        <p:tav tm="100000">
                                          <p:val>
                                            <p:strVal val="#ppt_x"/>
                                          </p:val>
                                        </p:tav>
                                      </p:tavLst>
                                    </p:anim>
                                    <p:anim calcmode="lin" valueType="num">
                                      <p:cBhvr additive="base">
                                        <p:cTn id="26" dur="500" fill="hold"/>
                                        <p:tgtEl>
                                          <p:spTgt spid="102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19200"/>
            <a:ext cx="8229600" cy="4525963"/>
          </a:xfrm>
        </p:spPr>
        <p:txBody>
          <a:bodyPr>
            <a:normAutofit/>
          </a:bodyPr>
          <a:lstStyle/>
          <a:p>
            <a:pPr>
              <a:buNone/>
            </a:pPr>
            <a:r>
              <a:rPr lang="en-US" sz="2000" dirty="0" smtClean="0"/>
              <a:t>Ex.</a:t>
            </a:r>
            <a:endParaRPr lang="en-US" sz="2000" dirty="0" smtClean="0"/>
          </a:p>
          <a:p>
            <a:pPr>
              <a:buNone/>
            </a:pPr>
            <a:r>
              <a:rPr lang="en-US" sz="2000" dirty="0" smtClean="0"/>
              <a:t>	A point P(7,3,2) is attached to the frame </a:t>
            </a:r>
            <a:r>
              <a:rPr lang="en-US" sz="2000" i="1" dirty="0" smtClean="0"/>
              <a:t>n̄, ō, ā</a:t>
            </a:r>
            <a:r>
              <a:rPr lang="en-US" sz="2000" dirty="0" smtClean="0"/>
              <a:t> and is subjected to the following transformations but in different order i.e.</a:t>
            </a:r>
            <a:endParaRPr lang="en-US" sz="2000" dirty="0" smtClean="0"/>
          </a:p>
          <a:p>
            <a:pPr marL="914400" lvl="1" indent="-514350">
              <a:buFont typeface="+mj-lt"/>
              <a:buAutoNum type="romanLcPeriod"/>
            </a:pPr>
            <a:r>
              <a:rPr lang="en-US" sz="2000" dirty="0" smtClean="0"/>
              <a:t>Rotation of 90</a:t>
            </a:r>
            <a:r>
              <a:rPr lang="en-US" sz="2000" baseline="30000" dirty="0" smtClean="0"/>
              <a:t>o </a:t>
            </a:r>
            <a:r>
              <a:rPr lang="en-US" sz="2000" dirty="0" smtClean="0"/>
              <a:t>about the z- axis </a:t>
            </a:r>
            <a:endParaRPr lang="en-US" sz="2000" dirty="0" smtClean="0"/>
          </a:p>
          <a:p>
            <a:pPr marL="914400" lvl="1" indent="-514350">
              <a:buFont typeface="+mj-lt"/>
              <a:buAutoNum type="romanLcPeriod"/>
            </a:pPr>
            <a:r>
              <a:rPr lang="en-US" sz="2000" dirty="0" smtClean="0"/>
              <a:t>Followed by a translation of (4,-3,7)</a:t>
            </a:r>
            <a:endParaRPr lang="en-US" sz="2000" dirty="0" smtClean="0"/>
          </a:p>
          <a:p>
            <a:pPr marL="914400" lvl="1" indent="-514350">
              <a:buFont typeface="+mj-lt"/>
              <a:buAutoNum type="romanLcPeriod"/>
            </a:pPr>
            <a:r>
              <a:rPr lang="en-US" sz="2000" dirty="0" smtClean="0"/>
              <a:t>Followed by a rotation of 90</a:t>
            </a:r>
            <a:r>
              <a:rPr lang="en-US" sz="2000" baseline="30000" dirty="0" smtClean="0"/>
              <a:t>o</a:t>
            </a:r>
            <a:r>
              <a:rPr lang="en-US" sz="2000" dirty="0" smtClean="0"/>
              <a:t> about the y axis, then</a:t>
            </a:r>
            <a:endParaRPr lang="en-US" sz="2000" dirty="0" smtClean="0"/>
          </a:p>
          <a:p>
            <a:pPr>
              <a:buNone/>
            </a:pPr>
            <a:r>
              <a:rPr lang="en-US" sz="2000" dirty="0" smtClean="0"/>
              <a:t>	Find the coordinates of the point relative to the reference frame at the conclusions of the transformations.</a:t>
            </a:r>
            <a:endParaRPr lang="en-US" sz="2000" dirty="0" smtClean="0"/>
          </a:p>
          <a:p>
            <a:pPr algn="just">
              <a:buNone/>
            </a:pPr>
            <a:r>
              <a:rPr lang="en-US" sz="2000" dirty="0" smtClean="0"/>
              <a:t>Solution:	</a:t>
            </a:r>
            <a:endParaRPr lang="en-US" sz="2000" dirty="0" smtClean="0"/>
          </a:p>
          <a:p>
            <a:pPr algn="just">
              <a:buNone/>
            </a:pPr>
            <a:r>
              <a:rPr lang="en-US" sz="2000" dirty="0" smtClean="0"/>
              <a:t>	</a:t>
            </a:r>
            <a:r>
              <a:rPr lang="en-US" sz="2000" dirty="0" err="1" smtClean="0"/>
              <a:t>P</a:t>
            </a:r>
            <a:r>
              <a:rPr lang="en-US" sz="2000" baseline="-25000" dirty="0" err="1" smtClean="0"/>
              <a:t>xyz</a:t>
            </a:r>
            <a:r>
              <a:rPr lang="en-US" sz="2000" baseline="-25000" dirty="0" smtClean="0"/>
              <a:t> </a:t>
            </a:r>
            <a:r>
              <a:rPr lang="en-US" sz="2000" dirty="0" smtClean="0"/>
              <a:t>= Rot(Y,90</a:t>
            </a:r>
            <a:r>
              <a:rPr lang="en-US" sz="2000" baseline="30000" dirty="0" smtClean="0"/>
              <a:t>o</a:t>
            </a:r>
            <a:r>
              <a:rPr lang="en-US" sz="2000" dirty="0" smtClean="0"/>
              <a:t>) × Trans(4,-3,7) </a:t>
            </a:r>
            <a:r>
              <a:rPr lang="en-US" sz="2000" dirty="0"/>
              <a:t>× </a:t>
            </a:r>
            <a:r>
              <a:rPr lang="en-US" sz="2000" dirty="0" smtClean="0"/>
              <a:t>Rot(Z, 90</a:t>
            </a:r>
            <a:r>
              <a:rPr lang="en-US" sz="2000" baseline="30000" dirty="0" smtClean="0"/>
              <a:t>o</a:t>
            </a:r>
            <a:r>
              <a:rPr lang="en-US" sz="2000" dirty="0" smtClean="0"/>
              <a:t>) </a:t>
            </a:r>
            <a:r>
              <a:rPr lang="en-US" sz="2000" dirty="0"/>
              <a:t>× </a:t>
            </a:r>
            <a:r>
              <a:rPr lang="en-US" sz="2000" dirty="0" err="1"/>
              <a:t>P</a:t>
            </a:r>
            <a:r>
              <a:rPr lang="en-US" sz="2000" baseline="-25000" dirty="0" err="1" smtClean="0"/>
              <a:t>noa</a:t>
            </a:r>
            <a:endParaRPr lang="en-US" sz="2000" dirty="0" smtClean="0"/>
          </a:p>
          <a:p>
            <a:pPr>
              <a:buNone/>
            </a:pPr>
            <a:endParaRPr lang="en-US" sz="2000" dirty="0" smtClean="0"/>
          </a:p>
          <a:p>
            <a:pPr>
              <a:buNone/>
            </a:pPr>
            <a:endParaRPr lang="en-US" sz="2200" dirty="0" smtClean="0"/>
          </a:p>
        </p:txBody>
      </p:sp>
      <p:sp>
        <p:nvSpPr>
          <p:cNvPr id="6" name="Title 1"/>
          <p:cNvSpPr>
            <a:spLocks noGrp="1"/>
          </p:cNvSpPr>
          <p:nvPr>
            <p:ph type="title"/>
          </p:nvPr>
        </p:nvSpPr>
        <p:spPr>
          <a:xfrm>
            <a:off x="457200" y="274638"/>
            <a:ext cx="8229600" cy="1143000"/>
          </a:xfrm>
        </p:spPr>
        <p:txBody>
          <a:bodyPr>
            <a:normAutofit fontScale="90000"/>
          </a:bodyPr>
          <a:lstStyle/>
          <a:p>
            <a:r>
              <a:rPr lang="en-US" dirty="0" smtClean="0"/>
              <a:t>Combined Transformation</a:t>
            </a:r>
            <a:br>
              <a:rPr lang="en-US" dirty="0" smtClean="0"/>
            </a:br>
            <a:endParaRPr lang="en-US" dirty="0"/>
          </a:p>
        </p:txBody>
      </p:sp>
      <p:sp>
        <p:nvSpPr>
          <p:cNvPr id="20482" name="Rectangle 2"/>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en-US"/>
          </a:p>
        </p:txBody>
      </p:sp>
      <p:sp>
        <p:nvSpPr>
          <p:cNvPr id="20483" name="Rectangle 3"/>
          <p:cNvSpPr>
            <a:spLocks noChangeArrowheads="1"/>
          </p:cNvSpPr>
          <p:nvPr/>
        </p:nvSpPr>
        <p:spPr bwMode="auto">
          <a:xfrm>
            <a:off x="0" y="209550"/>
            <a:ext cx="9144000" cy="0"/>
          </a:xfrm>
          <a:prstGeom prst="rect">
            <a:avLst/>
          </a:prstGeom>
          <a:noFill/>
          <a:ln w="9525">
            <a:noFill/>
            <a:miter lim="800000"/>
          </a:ln>
          <a:effectLst/>
        </p:spPr>
        <p:txBody>
          <a:bodyPr vert="horz" wrap="none" lIns="91440" tIns="45720" rIns="91440" bIns="45720" numCol="1" anchor="ctr"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sz="1200" b="0" i="0" u="none" strike="noStrike" cap="none" normalizeH="0" baseline="0" smtClean="0">
                <a:ln>
                  <a:noFill/>
                </a:ln>
                <a:solidFill>
                  <a:srgbClr val="222222"/>
                </a:solidFill>
                <a:effectLst/>
                <a:latin typeface="Arial" panose="020B0604020202020204" pitchFamily="34" charset="0"/>
                <a:ea typeface="Times New Roman" panose="02020603050405020304" pitchFamily="18" charset="0"/>
                <a:cs typeface="Arial" panose="020B0604020202020204" pitchFamily="34" charset="0"/>
              </a:rPr>
              <a:t>   </a:t>
            </a:r>
            <a:endParaRPr kumimoji="0" lang="en-US"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endParaRPr>
          </a:p>
        </p:txBody>
      </p:sp>
      <p:sp>
        <p:nvSpPr>
          <p:cNvPr id="25602" name="Rectangle 2"/>
          <p:cNvSpPr>
            <a:spLocks noChangeArrowheads="1"/>
          </p:cNvSpPr>
          <p:nvPr/>
        </p:nvSpPr>
        <p:spPr bwMode="auto">
          <a:xfrm>
            <a:off x="0" y="0"/>
            <a:ext cx="9144000" cy="457200"/>
          </a:xfrm>
          <a:prstGeom prst="rect">
            <a:avLst/>
          </a:prstGeom>
          <a:noFill/>
          <a:ln w="9525">
            <a:noFill/>
            <a:miter lim="800000"/>
          </a:ln>
          <a:effectLst/>
        </p:spPr>
        <p:txBody>
          <a:bodyPr vert="horz" wrap="none" lIns="91440" tIns="45720" rIns="91440" bIns="45720" numCol="1" anchor="ctr" anchorCtr="0" compatLnSpc="1">
            <a:spAutoFit/>
          </a:bodyPr>
          <a:lstStyle/>
          <a:p>
            <a:endParaRPr lang="en-US"/>
          </a:p>
        </p:txBody>
      </p:sp>
      <p:sp>
        <p:nvSpPr>
          <p:cNvPr id="25603" name="Rectangle 3"/>
          <p:cNvSpPr>
            <a:spLocks noChangeArrowheads="1"/>
          </p:cNvSpPr>
          <p:nvPr/>
        </p:nvSpPr>
        <p:spPr bwMode="auto">
          <a:xfrm>
            <a:off x="0" y="666750"/>
            <a:ext cx="9144000" cy="457200"/>
          </a:xfrm>
          <a:prstGeom prst="rect">
            <a:avLst/>
          </a:prstGeom>
          <a:noFill/>
          <a:ln w="9525">
            <a:noFill/>
            <a:miter lim="800000"/>
          </a:ln>
          <a:effectLst/>
        </p:spPr>
        <p:txBody>
          <a:bodyPr vert="horz" wrap="none" lIns="91440" tIns="45720" rIns="91440" bIns="45720" numCol="1" anchor="ctr"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endParaRPr kumimoji="0" lang="en-US"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0-#ppt_w/2"/>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8" fill="hold"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0-#ppt_w/2"/>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19200"/>
            <a:ext cx="8229600" cy="4525963"/>
          </a:xfrm>
        </p:spPr>
        <p:txBody>
          <a:bodyPr>
            <a:normAutofit/>
          </a:bodyPr>
          <a:lstStyle/>
          <a:p>
            <a:pPr algn="just">
              <a:buNone/>
            </a:pPr>
            <a:r>
              <a:rPr lang="en-US" sz="2000" dirty="0" smtClean="0"/>
              <a:t>Solution:	</a:t>
            </a:r>
            <a:endParaRPr lang="en-US" sz="2000" dirty="0" smtClean="0"/>
          </a:p>
          <a:p>
            <a:pPr algn="just">
              <a:buNone/>
            </a:pPr>
            <a:r>
              <a:rPr lang="en-US" sz="2000" dirty="0" smtClean="0"/>
              <a:t>	</a:t>
            </a:r>
            <a:r>
              <a:rPr lang="en-US" sz="2000" dirty="0" err="1" smtClean="0"/>
              <a:t>P</a:t>
            </a:r>
            <a:r>
              <a:rPr lang="en-US" sz="2000" baseline="-25000" dirty="0" err="1" smtClean="0"/>
              <a:t>xyz</a:t>
            </a:r>
            <a:r>
              <a:rPr lang="en-US" sz="2000" baseline="-25000" dirty="0" smtClean="0"/>
              <a:t>   </a:t>
            </a:r>
            <a:r>
              <a:rPr lang="en-US" sz="2000" dirty="0" smtClean="0"/>
              <a:t>= Rot(y,90</a:t>
            </a:r>
            <a:r>
              <a:rPr lang="en-US" sz="2000" baseline="30000" dirty="0" smtClean="0"/>
              <a:t>o</a:t>
            </a:r>
            <a:r>
              <a:rPr lang="en-US" sz="2000" dirty="0" smtClean="0"/>
              <a:t>) X Trans(4,-3,7) X Rot(z, 90</a:t>
            </a:r>
            <a:r>
              <a:rPr lang="en-US" sz="2000" baseline="30000" dirty="0" smtClean="0"/>
              <a:t>o</a:t>
            </a:r>
            <a:r>
              <a:rPr lang="en-US" sz="2000" dirty="0" smtClean="0"/>
              <a:t>) X </a:t>
            </a:r>
            <a:r>
              <a:rPr lang="en-US" sz="2000" dirty="0" err="1" smtClean="0"/>
              <a:t>P</a:t>
            </a:r>
            <a:r>
              <a:rPr lang="en-US" sz="2000" baseline="-25000" dirty="0" err="1" smtClean="0"/>
              <a:t>noa</a:t>
            </a:r>
            <a:endParaRPr lang="en-US" sz="2000" baseline="-25000" dirty="0" smtClean="0"/>
          </a:p>
          <a:p>
            <a:pPr algn="just">
              <a:buNone/>
            </a:pPr>
            <a:r>
              <a:rPr lang="en-US" sz="2000" dirty="0" smtClean="0"/>
              <a:t>	   </a:t>
            </a:r>
            <a:endParaRPr lang="en-US" sz="2000" dirty="0" smtClean="0"/>
          </a:p>
          <a:p>
            <a:pPr>
              <a:buNone/>
            </a:pPr>
            <a:endParaRPr lang="en-US" sz="2000" dirty="0" smtClean="0"/>
          </a:p>
          <a:p>
            <a:pPr>
              <a:buNone/>
            </a:pPr>
            <a:endParaRPr lang="en-US" sz="2200" dirty="0" smtClean="0"/>
          </a:p>
        </p:txBody>
      </p:sp>
      <p:sp>
        <p:nvSpPr>
          <p:cNvPr id="6" name="Title 1"/>
          <p:cNvSpPr>
            <a:spLocks noGrp="1"/>
          </p:cNvSpPr>
          <p:nvPr>
            <p:ph type="title"/>
          </p:nvPr>
        </p:nvSpPr>
        <p:spPr>
          <a:xfrm>
            <a:off x="457200" y="274638"/>
            <a:ext cx="8229600" cy="1143000"/>
          </a:xfrm>
        </p:spPr>
        <p:txBody>
          <a:bodyPr>
            <a:normAutofit fontScale="90000"/>
          </a:bodyPr>
          <a:lstStyle/>
          <a:p>
            <a:r>
              <a:rPr lang="en-US" dirty="0" smtClean="0"/>
              <a:t>Combined Transformation</a:t>
            </a:r>
            <a:br>
              <a:rPr lang="en-US" dirty="0" smtClean="0"/>
            </a:br>
            <a:endParaRPr lang="en-US" dirty="0"/>
          </a:p>
        </p:txBody>
      </p:sp>
      <p:sp>
        <p:nvSpPr>
          <p:cNvPr id="20482" name="Rectangle 2"/>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en-US"/>
          </a:p>
        </p:txBody>
      </p:sp>
      <p:sp>
        <p:nvSpPr>
          <p:cNvPr id="20483" name="Rectangle 3"/>
          <p:cNvSpPr>
            <a:spLocks noChangeArrowheads="1"/>
          </p:cNvSpPr>
          <p:nvPr/>
        </p:nvSpPr>
        <p:spPr bwMode="auto">
          <a:xfrm>
            <a:off x="0" y="209550"/>
            <a:ext cx="9144000" cy="0"/>
          </a:xfrm>
          <a:prstGeom prst="rect">
            <a:avLst/>
          </a:prstGeom>
          <a:noFill/>
          <a:ln w="9525">
            <a:noFill/>
            <a:miter lim="800000"/>
          </a:ln>
          <a:effectLst/>
        </p:spPr>
        <p:txBody>
          <a:bodyPr vert="horz" wrap="none" lIns="91440" tIns="45720" rIns="91440" bIns="45720" numCol="1" anchor="ctr"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sz="1200" b="0" i="0" u="none" strike="noStrike" cap="none" normalizeH="0" baseline="0" smtClean="0">
                <a:ln>
                  <a:noFill/>
                </a:ln>
                <a:solidFill>
                  <a:srgbClr val="222222"/>
                </a:solidFill>
                <a:effectLst/>
                <a:latin typeface="Arial" panose="020B0604020202020204" pitchFamily="34" charset="0"/>
                <a:ea typeface="Times New Roman" panose="02020603050405020304" pitchFamily="18" charset="0"/>
                <a:cs typeface="Arial" panose="020B0604020202020204" pitchFamily="34" charset="0"/>
              </a:rPr>
              <a:t>   </a:t>
            </a:r>
            <a:endParaRPr kumimoji="0" lang="en-US"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endParaRPr>
          </a:p>
        </p:txBody>
      </p:sp>
      <p:pic>
        <p:nvPicPr>
          <p:cNvPr id="2051" name="Picture 3"/>
          <p:cNvPicPr>
            <a:picLocks noChangeAspect="1" noChangeArrowheads="1"/>
          </p:cNvPicPr>
          <p:nvPr/>
        </p:nvPicPr>
        <p:blipFill>
          <a:blip r:embed="rId1" cstate="print"/>
          <a:srcRect l="14861" t="36328" r="73609" b="43164"/>
          <a:stretch>
            <a:fillRect/>
          </a:stretch>
        </p:blipFill>
        <p:spPr bwMode="auto">
          <a:xfrm>
            <a:off x="714348" y="3786190"/>
            <a:ext cx="1500166" cy="1500198"/>
          </a:xfrm>
          <a:prstGeom prst="rect">
            <a:avLst/>
          </a:prstGeom>
          <a:noFill/>
          <a:ln w="9525">
            <a:noFill/>
            <a:miter lim="800000"/>
            <a:headEnd/>
            <a:tailEnd/>
          </a:ln>
          <a:effectLst/>
        </p:spPr>
      </p:pic>
      <p:pic>
        <p:nvPicPr>
          <p:cNvPr id="2" name="Picture 2"/>
          <p:cNvPicPr>
            <a:picLocks noChangeAspect="1" noChangeArrowheads="1"/>
          </p:cNvPicPr>
          <p:nvPr/>
        </p:nvPicPr>
        <p:blipFill>
          <a:blip r:embed="rId2" cstate="print"/>
          <a:srcRect l="5490" t="43945" r="42350" b="34570"/>
          <a:stretch>
            <a:fillRect/>
          </a:stretch>
        </p:blipFill>
        <p:spPr bwMode="auto">
          <a:xfrm>
            <a:off x="1214414" y="2285992"/>
            <a:ext cx="6215106" cy="1439287"/>
          </a:xfrm>
          <a:prstGeom prst="rect">
            <a:avLst/>
          </a:prstGeom>
          <a:noFill/>
          <a:ln w="9525">
            <a:noFill/>
            <a:miter lim="800000"/>
            <a:headEnd/>
            <a:tailEnd/>
          </a:ln>
          <a:effectLst/>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2051"/>
                                        </p:tgtEl>
                                        <p:attrNameLst>
                                          <p:attrName>style.visibility</p:attrName>
                                        </p:attrNameLst>
                                      </p:cBhvr>
                                      <p:to>
                                        <p:strVal val="visible"/>
                                      </p:to>
                                    </p:set>
                                    <p:anim calcmode="lin" valueType="num">
                                      <p:cBhvr additive="base">
                                        <p:cTn id="19" dur="500" fill="hold"/>
                                        <p:tgtEl>
                                          <p:spTgt spid="2051"/>
                                        </p:tgtEl>
                                        <p:attrNameLst>
                                          <p:attrName>ppt_x</p:attrName>
                                        </p:attrNameLst>
                                      </p:cBhvr>
                                      <p:tavLst>
                                        <p:tav tm="0">
                                          <p:val>
                                            <p:strVal val="0-#ppt_w/2"/>
                                          </p:val>
                                        </p:tav>
                                        <p:tav tm="100000">
                                          <p:val>
                                            <p:strVal val="#ppt_x"/>
                                          </p:val>
                                        </p:tav>
                                      </p:tavLst>
                                    </p:anim>
                                    <p:anim calcmode="lin" valueType="num">
                                      <p:cBhvr additive="base">
                                        <p:cTn id="20" dur="500" fill="hold"/>
                                        <p:tgtEl>
                                          <p:spTgt spid="2051"/>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2"/>
                                        </p:tgtEl>
                                        <p:attrNameLst>
                                          <p:attrName>style.visibility</p:attrName>
                                        </p:attrNameLst>
                                      </p:cBhvr>
                                      <p:to>
                                        <p:strVal val="visible"/>
                                      </p:to>
                                    </p:set>
                                    <p:anim calcmode="lin" valueType="num">
                                      <p:cBhvr additive="base">
                                        <p:cTn id="25" dur="500" fill="hold"/>
                                        <p:tgtEl>
                                          <p:spTgt spid="2"/>
                                        </p:tgtEl>
                                        <p:attrNameLst>
                                          <p:attrName>ppt_x</p:attrName>
                                        </p:attrNameLst>
                                      </p:cBhvr>
                                      <p:tavLst>
                                        <p:tav tm="0">
                                          <p:val>
                                            <p:strVal val="0-#ppt_w/2"/>
                                          </p:val>
                                        </p:tav>
                                        <p:tav tm="100000">
                                          <p:val>
                                            <p:strVal val="#ppt_x"/>
                                          </p:val>
                                        </p:tav>
                                      </p:tavLst>
                                    </p:anim>
                                    <p:anim calcmode="lin" valueType="num">
                                      <p:cBhvr additive="base">
                                        <p:cTn id="26"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Components of Robotic System</a:t>
            </a:r>
            <a:endParaRPr lang="en-US" dirty="0"/>
          </a:p>
        </p:txBody>
      </p:sp>
      <p:sp>
        <p:nvSpPr>
          <p:cNvPr id="3" name="Content Placeholder 2"/>
          <p:cNvSpPr>
            <a:spLocks noGrp="1"/>
          </p:cNvSpPr>
          <p:nvPr>
            <p:ph idx="1"/>
          </p:nvPr>
        </p:nvSpPr>
        <p:spPr/>
        <p:txBody>
          <a:bodyPr/>
          <a:lstStyle/>
          <a:p>
            <a:endParaRPr lang="en-US"/>
          </a:p>
        </p:txBody>
      </p:sp>
      <p:pic>
        <p:nvPicPr>
          <p:cNvPr id="40962" name="Picture 2"/>
          <p:cNvPicPr>
            <a:picLocks noChangeAspect="1" noChangeArrowheads="1"/>
          </p:cNvPicPr>
          <p:nvPr/>
        </p:nvPicPr>
        <p:blipFill>
          <a:blip r:embed="rId1"/>
          <a:srcRect/>
          <a:stretch>
            <a:fillRect/>
          </a:stretch>
        </p:blipFill>
        <p:spPr bwMode="auto">
          <a:xfrm>
            <a:off x="533400" y="2209800"/>
            <a:ext cx="7798594" cy="3429000"/>
          </a:xfrm>
          <a:prstGeom prst="rect">
            <a:avLst/>
          </a:prstGeom>
          <a:noFill/>
          <a:ln w="9525">
            <a:noFill/>
            <a:miter lim="800000"/>
            <a:headEnd/>
            <a:tailEnd/>
          </a:ln>
          <a:effectLst/>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914400"/>
            <a:ext cx="8229600" cy="4648200"/>
          </a:xfrm>
        </p:spPr>
        <p:txBody>
          <a:bodyPr>
            <a:normAutofit/>
          </a:bodyPr>
          <a:lstStyle/>
          <a:p>
            <a:pPr algn="just">
              <a:buNone/>
            </a:pPr>
            <a:r>
              <a:rPr lang="en-US" sz="2000" dirty="0" smtClean="0"/>
              <a:t>Ex. A moving frame </a:t>
            </a:r>
            <a:r>
              <a:rPr lang="en-US" sz="2000" dirty="0" err="1" smtClean="0"/>
              <a:t>noa</a:t>
            </a:r>
            <a:r>
              <a:rPr lang="en-US" sz="2000" dirty="0" smtClean="0"/>
              <a:t> is obtained from frame xyz by rotation of 90</a:t>
            </a:r>
            <a:r>
              <a:rPr lang="en-US" sz="2000" baseline="30000" dirty="0" smtClean="0"/>
              <a:t>o </a:t>
            </a:r>
            <a:r>
              <a:rPr lang="en-US" sz="2000" dirty="0" smtClean="0"/>
              <a:t>about the z axis followed by a rotation of 90</a:t>
            </a:r>
            <a:r>
              <a:rPr lang="en-US" sz="2000" baseline="30000" dirty="0" smtClean="0"/>
              <a:t>o</a:t>
            </a:r>
            <a:r>
              <a:rPr lang="en-US" sz="2000" dirty="0" smtClean="0"/>
              <a:t> about the x axis. Then, </a:t>
            </a:r>
            <a:r>
              <a:rPr lang="en-US" sz="2000" dirty="0" err="1" smtClean="0"/>
              <a:t>noa</a:t>
            </a:r>
            <a:r>
              <a:rPr lang="en-US" sz="2000" dirty="0" smtClean="0"/>
              <a:t> locates a point </a:t>
            </a:r>
            <a:r>
              <a:rPr lang="en-US" sz="2000" dirty="0" err="1" smtClean="0"/>
              <a:t>P</a:t>
            </a:r>
            <a:r>
              <a:rPr lang="en-US" sz="2000" baseline="-25000" dirty="0" err="1" smtClean="0"/>
              <a:t>noa</a:t>
            </a:r>
            <a:r>
              <a:rPr lang="en-US" sz="2000" dirty="0" smtClean="0"/>
              <a:t> at n=10, o=20 and a=30. Determine its coordinates with respect to reference frame xyz.</a:t>
            </a:r>
            <a:endParaRPr lang="en-US" sz="2000" dirty="0" smtClean="0"/>
          </a:p>
          <a:p>
            <a:pPr algn="just">
              <a:buNone/>
            </a:pPr>
            <a:r>
              <a:rPr lang="en-US" sz="2000" dirty="0" smtClean="0"/>
              <a:t>Solution:	</a:t>
            </a:r>
            <a:endParaRPr lang="en-US" sz="2000" dirty="0" smtClean="0"/>
          </a:p>
          <a:p>
            <a:pPr algn="just">
              <a:buNone/>
            </a:pPr>
            <a:r>
              <a:rPr lang="en-US" sz="2000" dirty="0" smtClean="0"/>
              <a:t>	P</a:t>
            </a:r>
            <a:r>
              <a:rPr lang="en-US" sz="2000" baseline="-25000" dirty="0" smtClean="0"/>
              <a:t>xyz </a:t>
            </a:r>
            <a:r>
              <a:rPr lang="en-US" sz="2000" dirty="0" smtClean="0"/>
              <a:t>= Rot(x,90</a:t>
            </a:r>
            <a:r>
              <a:rPr lang="en-US" sz="2000" baseline="30000" dirty="0" smtClean="0"/>
              <a:t>o</a:t>
            </a:r>
            <a:r>
              <a:rPr lang="en-US" sz="2000" dirty="0" smtClean="0"/>
              <a:t>) X Rot(z, 90</a:t>
            </a:r>
            <a:r>
              <a:rPr lang="en-US" sz="2000" baseline="30000" dirty="0" smtClean="0"/>
              <a:t>o</a:t>
            </a:r>
            <a:r>
              <a:rPr lang="en-US" sz="2000" dirty="0" smtClean="0"/>
              <a:t>) X </a:t>
            </a:r>
            <a:r>
              <a:rPr lang="en-US" sz="2000" dirty="0" err="1" smtClean="0"/>
              <a:t>P</a:t>
            </a:r>
            <a:r>
              <a:rPr lang="en-US" sz="2000" baseline="-25000" dirty="0" err="1" smtClean="0"/>
              <a:t>noa</a:t>
            </a:r>
            <a:endParaRPr lang="en-US" sz="2000" dirty="0" smtClean="0"/>
          </a:p>
          <a:p>
            <a:pPr>
              <a:buNone/>
            </a:pPr>
            <a:r>
              <a:rPr lang="en-US" sz="2000" dirty="0" smtClean="0"/>
              <a:t>	</a:t>
            </a:r>
            <a:endParaRPr lang="en-US" sz="2000" dirty="0" smtClean="0"/>
          </a:p>
          <a:p>
            <a:pPr>
              <a:buNone/>
            </a:pPr>
            <a:r>
              <a:rPr lang="en-US" sz="2000" dirty="0" smtClean="0"/>
              <a:t>	Rot(</a:t>
            </a:r>
            <a:r>
              <a:rPr lang="en-US" sz="2000" dirty="0" err="1" smtClean="0"/>
              <a:t>x,z</a:t>
            </a:r>
            <a:r>
              <a:rPr lang="en-US" sz="2000" dirty="0" smtClean="0"/>
              <a:t>)= Rot(x,90</a:t>
            </a:r>
            <a:r>
              <a:rPr lang="en-US" sz="2000" baseline="30000" dirty="0" smtClean="0"/>
              <a:t>o</a:t>
            </a:r>
            <a:r>
              <a:rPr lang="en-US" sz="2000" dirty="0" smtClean="0"/>
              <a:t>) X Rot(z, 90</a:t>
            </a:r>
            <a:r>
              <a:rPr lang="en-US" sz="2000" baseline="30000" dirty="0" smtClean="0"/>
              <a:t>o</a:t>
            </a:r>
            <a:r>
              <a:rPr lang="en-US" sz="2000" dirty="0" smtClean="0"/>
              <a:t>) </a:t>
            </a:r>
            <a:endParaRPr lang="en-US" sz="2000" dirty="0" smtClean="0"/>
          </a:p>
        </p:txBody>
      </p:sp>
      <p:sp>
        <p:nvSpPr>
          <p:cNvPr id="20482" name="Rectangle 2"/>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en-US"/>
          </a:p>
        </p:txBody>
      </p:sp>
      <p:sp>
        <p:nvSpPr>
          <p:cNvPr id="20483" name="Rectangle 3"/>
          <p:cNvSpPr>
            <a:spLocks noChangeArrowheads="1"/>
          </p:cNvSpPr>
          <p:nvPr/>
        </p:nvSpPr>
        <p:spPr bwMode="auto">
          <a:xfrm>
            <a:off x="0" y="209550"/>
            <a:ext cx="9144000" cy="0"/>
          </a:xfrm>
          <a:prstGeom prst="rect">
            <a:avLst/>
          </a:prstGeom>
          <a:noFill/>
          <a:ln w="9525">
            <a:noFill/>
            <a:miter lim="800000"/>
          </a:ln>
          <a:effectLst/>
        </p:spPr>
        <p:txBody>
          <a:bodyPr vert="horz" wrap="none" lIns="91440" tIns="45720" rIns="91440" bIns="45720" numCol="1" anchor="ctr"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sz="1200" b="0" i="0" u="none" strike="noStrike" cap="none" normalizeH="0" baseline="0" smtClean="0">
                <a:ln>
                  <a:noFill/>
                </a:ln>
                <a:solidFill>
                  <a:srgbClr val="222222"/>
                </a:solidFill>
                <a:effectLst/>
                <a:latin typeface="Arial" panose="020B0604020202020204" pitchFamily="34" charset="0"/>
                <a:ea typeface="Times New Roman" panose="02020603050405020304" pitchFamily="18" charset="0"/>
                <a:cs typeface="Arial" panose="020B0604020202020204" pitchFamily="34" charset="0"/>
              </a:rPr>
              <a:t>   </a:t>
            </a:r>
            <a:endParaRPr kumimoji="0" lang="en-US"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endParaRPr>
          </a:p>
        </p:txBody>
      </p:sp>
      <p:pic>
        <p:nvPicPr>
          <p:cNvPr id="10242" name="Picture 2"/>
          <p:cNvPicPr>
            <a:picLocks noChangeAspect="1" noChangeArrowheads="1"/>
          </p:cNvPicPr>
          <p:nvPr/>
        </p:nvPicPr>
        <p:blipFill>
          <a:blip r:embed="rId1" cstate="print">
            <a:clrChange>
              <a:clrFrom>
                <a:srgbClr val="FFFFFF"/>
              </a:clrFrom>
              <a:clrTo>
                <a:srgbClr val="FFFFFF">
                  <a:alpha val="0"/>
                </a:srgbClr>
              </a:clrTo>
            </a:clrChange>
          </a:blip>
          <a:srcRect/>
          <a:stretch>
            <a:fillRect/>
          </a:stretch>
        </p:blipFill>
        <p:spPr bwMode="auto">
          <a:xfrm>
            <a:off x="914400" y="3810000"/>
            <a:ext cx="3733800" cy="809541"/>
          </a:xfrm>
          <a:prstGeom prst="rect">
            <a:avLst/>
          </a:prstGeom>
          <a:noFill/>
        </p:spPr>
      </p:pic>
      <p:pic>
        <p:nvPicPr>
          <p:cNvPr id="10241" name="Picture 1"/>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2133600" y="4800600"/>
            <a:ext cx="1415143" cy="762000"/>
          </a:xfrm>
          <a:prstGeom prst="rect">
            <a:avLst/>
          </a:prstGeom>
          <a:noFill/>
        </p:spPr>
      </p:pic>
      <p:pic>
        <p:nvPicPr>
          <p:cNvPr id="10246" name="Picture 6"/>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5029200" y="3810000"/>
            <a:ext cx="3352800" cy="838200"/>
          </a:xfrm>
          <a:prstGeom prst="rect">
            <a:avLst/>
          </a:prstGeom>
          <a:noFill/>
        </p:spPr>
      </p:pic>
      <p:pic>
        <p:nvPicPr>
          <p:cNvPr id="10245" name="Picture 5"/>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6172200" y="4876800"/>
            <a:ext cx="1273628" cy="685800"/>
          </a:xfrm>
          <a:prstGeom prst="rect">
            <a:avLst/>
          </a:prstGeom>
          <a:noFill/>
        </p:spPr>
      </p:pic>
      <p:sp>
        <p:nvSpPr>
          <p:cNvPr id="16" name="Title 1"/>
          <p:cNvSpPr>
            <a:spLocks noGrp="1"/>
          </p:cNvSpPr>
          <p:nvPr>
            <p:ph type="title"/>
          </p:nvPr>
        </p:nvSpPr>
        <p:spPr>
          <a:xfrm>
            <a:off x="457200" y="274638"/>
            <a:ext cx="8229600" cy="639762"/>
          </a:xfrm>
        </p:spPr>
        <p:txBody>
          <a:bodyPr>
            <a:normAutofit fontScale="90000"/>
          </a:bodyPr>
          <a:lstStyle/>
          <a:p>
            <a:r>
              <a:rPr lang="en-US" dirty="0" smtClean="0"/>
              <a:t>Combined Transformation</a:t>
            </a:r>
            <a:br>
              <a:rPr lang="en-US" dirty="0" smtClean="0"/>
            </a:b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nodeType="clickEffect">
                                  <p:stCondLst>
                                    <p:cond delay="0"/>
                                  </p:stCondLst>
                                  <p:childTnLst>
                                    <p:set>
                                      <p:cBhvr>
                                        <p:cTn id="36" dur="1" fill="hold">
                                          <p:stCondLst>
                                            <p:cond delay="0"/>
                                          </p:stCondLst>
                                        </p:cTn>
                                        <p:tgtEl>
                                          <p:spTgt spid="10242"/>
                                        </p:tgtEl>
                                        <p:attrNameLst>
                                          <p:attrName>style.visibility</p:attrName>
                                        </p:attrNameLst>
                                      </p:cBhvr>
                                      <p:to>
                                        <p:strVal val="visible"/>
                                      </p:to>
                                    </p:set>
                                    <p:anim calcmode="lin" valueType="num">
                                      <p:cBhvr additive="base">
                                        <p:cTn id="37" dur="500" fill="hold"/>
                                        <p:tgtEl>
                                          <p:spTgt spid="10242"/>
                                        </p:tgtEl>
                                        <p:attrNameLst>
                                          <p:attrName>ppt_x</p:attrName>
                                        </p:attrNameLst>
                                      </p:cBhvr>
                                      <p:tavLst>
                                        <p:tav tm="0">
                                          <p:val>
                                            <p:strVal val="0-#ppt_w/2"/>
                                          </p:val>
                                        </p:tav>
                                        <p:tav tm="100000">
                                          <p:val>
                                            <p:strVal val="#ppt_x"/>
                                          </p:val>
                                        </p:tav>
                                      </p:tavLst>
                                    </p:anim>
                                    <p:anim calcmode="lin" valueType="num">
                                      <p:cBhvr additive="base">
                                        <p:cTn id="38" dur="500" fill="hold"/>
                                        <p:tgtEl>
                                          <p:spTgt spid="10242"/>
                                        </p:tgtEl>
                                        <p:attrNameLst>
                                          <p:attrName>ppt_y</p:attrName>
                                        </p:attrNameLst>
                                      </p:cBhvr>
                                      <p:tavLst>
                                        <p:tav tm="0">
                                          <p:val>
                                            <p:strVal val="#ppt_y"/>
                                          </p:val>
                                        </p:tav>
                                        <p:tav tm="100000">
                                          <p:val>
                                            <p:strVal val="#ppt_y"/>
                                          </p:val>
                                        </p:tav>
                                      </p:tavLst>
                                    </p:anim>
                                  </p:childTnLst>
                                </p:cTn>
                              </p:par>
                              <p:par>
                                <p:cTn id="39" presetID="2" presetClass="entr" presetSubtype="8" fill="hold" nodeType="withEffect">
                                  <p:stCondLst>
                                    <p:cond delay="0"/>
                                  </p:stCondLst>
                                  <p:childTnLst>
                                    <p:set>
                                      <p:cBhvr>
                                        <p:cTn id="40" dur="1" fill="hold">
                                          <p:stCondLst>
                                            <p:cond delay="0"/>
                                          </p:stCondLst>
                                        </p:cTn>
                                        <p:tgtEl>
                                          <p:spTgt spid="10241"/>
                                        </p:tgtEl>
                                        <p:attrNameLst>
                                          <p:attrName>style.visibility</p:attrName>
                                        </p:attrNameLst>
                                      </p:cBhvr>
                                      <p:to>
                                        <p:strVal val="visible"/>
                                      </p:to>
                                    </p:set>
                                    <p:anim calcmode="lin" valueType="num">
                                      <p:cBhvr additive="base">
                                        <p:cTn id="41" dur="500" fill="hold"/>
                                        <p:tgtEl>
                                          <p:spTgt spid="10241"/>
                                        </p:tgtEl>
                                        <p:attrNameLst>
                                          <p:attrName>ppt_x</p:attrName>
                                        </p:attrNameLst>
                                      </p:cBhvr>
                                      <p:tavLst>
                                        <p:tav tm="0">
                                          <p:val>
                                            <p:strVal val="0-#ppt_w/2"/>
                                          </p:val>
                                        </p:tav>
                                        <p:tav tm="100000">
                                          <p:val>
                                            <p:strVal val="#ppt_x"/>
                                          </p:val>
                                        </p:tav>
                                      </p:tavLst>
                                    </p:anim>
                                    <p:anim calcmode="lin" valueType="num">
                                      <p:cBhvr additive="base">
                                        <p:cTn id="42" dur="500" fill="hold"/>
                                        <p:tgtEl>
                                          <p:spTgt spid="10241"/>
                                        </p:tgtEl>
                                        <p:attrNameLst>
                                          <p:attrName>ppt_y</p:attrName>
                                        </p:attrNameLst>
                                      </p:cBhvr>
                                      <p:tavLst>
                                        <p:tav tm="0">
                                          <p:val>
                                            <p:strVal val="#ppt_y"/>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8" fill="hold" nodeType="clickEffect">
                                  <p:stCondLst>
                                    <p:cond delay="0"/>
                                  </p:stCondLst>
                                  <p:childTnLst>
                                    <p:set>
                                      <p:cBhvr>
                                        <p:cTn id="46" dur="1" fill="hold">
                                          <p:stCondLst>
                                            <p:cond delay="0"/>
                                          </p:stCondLst>
                                        </p:cTn>
                                        <p:tgtEl>
                                          <p:spTgt spid="10246"/>
                                        </p:tgtEl>
                                        <p:attrNameLst>
                                          <p:attrName>style.visibility</p:attrName>
                                        </p:attrNameLst>
                                      </p:cBhvr>
                                      <p:to>
                                        <p:strVal val="visible"/>
                                      </p:to>
                                    </p:set>
                                    <p:anim calcmode="lin" valueType="num">
                                      <p:cBhvr additive="base">
                                        <p:cTn id="47" dur="500" fill="hold"/>
                                        <p:tgtEl>
                                          <p:spTgt spid="10246"/>
                                        </p:tgtEl>
                                        <p:attrNameLst>
                                          <p:attrName>ppt_x</p:attrName>
                                        </p:attrNameLst>
                                      </p:cBhvr>
                                      <p:tavLst>
                                        <p:tav tm="0">
                                          <p:val>
                                            <p:strVal val="0-#ppt_w/2"/>
                                          </p:val>
                                        </p:tav>
                                        <p:tav tm="100000">
                                          <p:val>
                                            <p:strVal val="#ppt_x"/>
                                          </p:val>
                                        </p:tav>
                                      </p:tavLst>
                                    </p:anim>
                                    <p:anim calcmode="lin" valueType="num">
                                      <p:cBhvr additive="base">
                                        <p:cTn id="48" dur="500" fill="hold"/>
                                        <p:tgtEl>
                                          <p:spTgt spid="10246"/>
                                        </p:tgtEl>
                                        <p:attrNameLst>
                                          <p:attrName>ppt_y</p:attrName>
                                        </p:attrNameLst>
                                      </p:cBhvr>
                                      <p:tavLst>
                                        <p:tav tm="0">
                                          <p:val>
                                            <p:strVal val="#ppt_y"/>
                                          </p:val>
                                        </p:tav>
                                        <p:tav tm="100000">
                                          <p:val>
                                            <p:strVal val="#ppt_y"/>
                                          </p:val>
                                        </p:tav>
                                      </p:tavLst>
                                    </p:anim>
                                  </p:childTnLst>
                                </p:cTn>
                              </p:par>
                              <p:par>
                                <p:cTn id="49" presetID="2" presetClass="entr" presetSubtype="8" fill="hold" nodeType="withEffect">
                                  <p:stCondLst>
                                    <p:cond delay="0"/>
                                  </p:stCondLst>
                                  <p:childTnLst>
                                    <p:set>
                                      <p:cBhvr>
                                        <p:cTn id="50" dur="1" fill="hold">
                                          <p:stCondLst>
                                            <p:cond delay="0"/>
                                          </p:stCondLst>
                                        </p:cTn>
                                        <p:tgtEl>
                                          <p:spTgt spid="10245"/>
                                        </p:tgtEl>
                                        <p:attrNameLst>
                                          <p:attrName>style.visibility</p:attrName>
                                        </p:attrNameLst>
                                      </p:cBhvr>
                                      <p:to>
                                        <p:strVal val="visible"/>
                                      </p:to>
                                    </p:set>
                                    <p:anim calcmode="lin" valueType="num">
                                      <p:cBhvr additive="base">
                                        <p:cTn id="51" dur="500" fill="hold"/>
                                        <p:tgtEl>
                                          <p:spTgt spid="10245"/>
                                        </p:tgtEl>
                                        <p:attrNameLst>
                                          <p:attrName>ppt_x</p:attrName>
                                        </p:attrNameLst>
                                      </p:cBhvr>
                                      <p:tavLst>
                                        <p:tav tm="0">
                                          <p:val>
                                            <p:strVal val="0-#ppt_w/2"/>
                                          </p:val>
                                        </p:tav>
                                        <p:tav tm="100000">
                                          <p:val>
                                            <p:strVal val="#ppt_x"/>
                                          </p:val>
                                        </p:tav>
                                      </p:tavLst>
                                    </p:anim>
                                    <p:anim calcmode="lin" valueType="num">
                                      <p:cBhvr additive="base">
                                        <p:cTn id="52" dur="500" fill="hold"/>
                                        <p:tgtEl>
                                          <p:spTgt spid="1024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8"/>
          <p:cNvGrpSpPr/>
          <p:nvPr/>
        </p:nvGrpSpPr>
        <p:grpSpPr>
          <a:xfrm>
            <a:off x="762000" y="2286000"/>
            <a:ext cx="1741470" cy="1831777"/>
            <a:chOff x="2209800" y="2743200"/>
            <a:chExt cx="1741470" cy="1831777"/>
          </a:xfrm>
        </p:grpSpPr>
        <p:cxnSp>
          <p:nvCxnSpPr>
            <p:cNvPr id="5" name="Straight Connector 4"/>
            <p:cNvCxnSpPr/>
            <p:nvPr/>
          </p:nvCxnSpPr>
          <p:spPr bwMode="auto">
            <a:xfrm rot="5400000">
              <a:off x="1943100" y="3390900"/>
              <a:ext cx="1143000" cy="158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0" name="Straight Connector 9"/>
            <p:cNvCxnSpPr/>
            <p:nvPr/>
          </p:nvCxnSpPr>
          <p:spPr bwMode="auto">
            <a:xfrm flipV="1">
              <a:off x="2514600" y="3352800"/>
              <a:ext cx="762000" cy="60960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2" name="Straight Connector 11"/>
            <p:cNvCxnSpPr/>
            <p:nvPr/>
          </p:nvCxnSpPr>
          <p:spPr bwMode="auto">
            <a:xfrm>
              <a:off x="2514600" y="3962400"/>
              <a:ext cx="990600" cy="381000"/>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13" name="TextBox 12"/>
            <p:cNvSpPr txBox="1"/>
            <p:nvPr/>
          </p:nvSpPr>
          <p:spPr>
            <a:xfrm>
              <a:off x="3429000" y="4267200"/>
              <a:ext cx="304892" cy="307777"/>
            </a:xfrm>
            <a:prstGeom prst="rect">
              <a:avLst/>
            </a:prstGeom>
            <a:noFill/>
          </p:spPr>
          <p:txBody>
            <a:bodyPr wrap="none" rtlCol="0">
              <a:spAutoFit/>
            </a:bodyPr>
            <a:lstStyle/>
            <a:p>
              <a:pPr marL="514350" indent="-514350" algn="just"/>
              <a:r>
                <a:rPr lang="en-US" sz="1400" b="1" dirty="0" smtClean="0"/>
                <a:t>X</a:t>
              </a:r>
              <a:endParaRPr lang="en-US" sz="1400" b="1" dirty="0" smtClean="0"/>
            </a:p>
          </p:txBody>
        </p:sp>
        <p:sp>
          <p:nvSpPr>
            <p:cNvPr id="14" name="TextBox 13"/>
            <p:cNvSpPr txBox="1"/>
            <p:nvPr/>
          </p:nvSpPr>
          <p:spPr>
            <a:xfrm>
              <a:off x="3200400" y="3200400"/>
              <a:ext cx="304892" cy="307777"/>
            </a:xfrm>
            <a:prstGeom prst="rect">
              <a:avLst/>
            </a:prstGeom>
            <a:noFill/>
          </p:spPr>
          <p:txBody>
            <a:bodyPr wrap="none" rtlCol="0">
              <a:spAutoFit/>
            </a:bodyPr>
            <a:lstStyle/>
            <a:p>
              <a:pPr marL="514350" indent="-514350" algn="just"/>
              <a:r>
                <a:rPr lang="en-US" sz="1400" b="1" dirty="0" smtClean="0"/>
                <a:t>Y</a:t>
              </a:r>
              <a:endParaRPr lang="en-US" sz="1400" b="1" dirty="0" smtClean="0"/>
            </a:p>
          </p:txBody>
        </p:sp>
        <p:sp>
          <p:nvSpPr>
            <p:cNvPr id="15" name="TextBox 14"/>
            <p:cNvSpPr txBox="1"/>
            <p:nvPr/>
          </p:nvSpPr>
          <p:spPr>
            <a:xfrm>
              <a:off x="2209800" y="2743200"/>
              <a:ext cx="293670" cy="307777"/>
            </a:xfrm>
            <a:prstGeom prst="rect">
              <a:avLst/>
            </a:prstGeom>
            <a:noFill/>
          </p:spPr>
          <p:txBody>
            <a:bodyPr wrap="none" rtlCol="0">
              <a:spAutoFit/>
            </a:bodyPr>
            <a:lstStyle/>
            <a:p>
              <a:pPr marL="514350" indent="-514350" algn="just"/>
              <a:r>
                <a:rPr lang="en-US" sz="1400" b="1" dirty="0" smtClean="0"/>
                <a:t>Z</a:t>
              </a:r>
              <a:endParaRPr lang="en-US" sz="1400" b="1" dirty="0" smtClean="0"/>
            </a:p>
          </p:txBody>
        </p:sp>
        <p:sp>
          <p:nvSpPr>
            <p:cNvPr id="16" name="TextBox 15"/>
            <p:cNvSpPr txBox="1"/>
            <p:nvPr/>
          </p:nvSpPr>
          <p:spPr>
            <a:xfrm>
              <a:off x="2514600" y="2743200"/>
              <a:ext cx="228600" cy="307777"/>
            </a:xfrm>
            <a:prstGeom prst="rect">
              <a:avLst/>
            </a:prstGeom>
            <a:noFill/>
          </p:spPr>
          <p:txBody>
            <a:bodyPr wrap="square" rtlCol="0">
              <a:spAutoFit/>
            </a:bodyPr>
            <a:lstStyle/>
            <a:p>
              <a:pPr marL="514350" indent="-514350" algn="just"/>
              <a:r>
                <a:rPr lang="en-US" sz="1400" b="1" dirty="0" smtClean="0"/>
                <a:t>a</a:t>
              </a:r>
              <a:endParaRPr lang="en-US" sz="1400" b="1" dirty="0" smtClean="0"/>
            </a:p>
          </p:txBody>
        </p:sp>
        <p:sp>
          <p:nvSpPr>
            <p:cNvPr id="17" name="TextBox 16"/>
            <p:cNvSpPr txBox="1"/>
            <p:nvPr/>
          </p:nvSpPr>
          <p:spPr>
            <a:xfrm>
              <a:off x="3429000" y="3124200"/>
              <a:ext cx="293670" cy="307777"/>
            </a:xfrm>
            <a:prstGeom prst="rect">
              <a:avLst/>
            </a:prstGeom>
            <a:noFill/>
          </p:spPr>
          <p:txBody>
            <a:bodyPr wrap="none" rtlCol="0">
              <a:spAutoFit/>
            </a:bodyPr>
            <a:lstStyle/>
            <a:p>
              <a:pPr marL="514350" indent="-514350" algn="just"/>
              <a:r>
                <a:rPr lang="en-US" sz="1400" b="1" dirty="0" smtClean="0"/>
                <a:t>o</a:t>
              </a:r>
              <a:endParaRPr lang="en-US" sz="1400" b="1" dirty="0" smtClean="0"/>
            </a:p>
          </p:txBody>
        </p:sp>
        <p:sp>
          <p:nvSpPr>
            <p:cNvPr id="18" name="TextBox 17"/>
            <p:cNvSpPr txBox="1"/>
            <p:nvPr/>
          </p:nvSpPr>
          <p:spPr>
            <a:xfrm>
              <a:off x="3657600" y="4267200"/>
              <a:ext cx="293670" cy="307777"/>
            </a:xfrm>
            <a:prstGeom prst="rect">
              <a:avLst/>
            </a:prstGeom>
            <a:noFill/>
          </p:spPr>
          <p:txBody>
            <a:bodyPr wrap="none" rtlCol="0">
              <a:spAutoFit/>
            </a:bodyPr>
            <a:lstStyle/>
            <a:p>
              <a:pPr marL="514350" indent="-514350" algn="just"/>
              <a:r>
                <a:rPr lang="en-US" sz="1400" b="1" dirty="0" smtClean="0"/>
                <a:t>n</a:t>
              </a:r>
              <a:endParaRPr lang="en-US" sz="1400" b="1" dirty="0" smtClean="0"/>
            </a:p>
          </p:txBody>
        </p:sp>
      </p:grpSp>
      <p:grpSp>
        <p:nvGrpSpPr>
          <p:cNvPr id="3" name="Group 37"/>
          <p:cNvGrpSpPr/>
          <p:nvPr/>
        </p:nvGrpSpPr>
        <p:grpSpPr>
          <a:xfrm>
            <a:off x="3048000" y="2057400"/>
            <a:ext cx="2133692" cy="1831777"/>
            <a:chOff x="3048000" y="2209800"/>
            <a:chExt cx="2133692" cy="1831777"/>
          </a:xfrm>
        </p:grpSpPr>
        <p:cxnSp>
          <p:nvCxnSpPr>
            <p:cNvPr id="21" name="Straight Connector 20"/>
            <p:cNvCxnSpPr/>
            <p:nvPr/>
          </p:nvCxnSpPr>
          <p:spPr bwMode="auto">
            <a:xfrm>
              <a:off x="3276600" y="2971800"/>
              <a:ext cx="1676400" cy="91440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0" name="Straight Connector 29"/>
            <p:cNvCxnSpPr/>
            <p:nvPr/>
          </p:nvCxnSpPr>
          <p:spPr bwMode="auto">
            <a:xfrm rot="5400000" flipH="1" flipV="1">
              <a:off x="3620294" y="2932906"/>
              <a:ext cx="990600" cy="158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3" name="Straight Connector 32"/>
            <p:cNvCxnSpPr/>
            <p:nvPr/>
          </p:nvCxnSpPr>
          <p:spPr bwMode="auto">
            <a:xfrm flipV="1">
              <a:off x="4114800" y="2895600"/>
              <a:ext cx="685800" cy="533400"/>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34" name="TextBox 33"/>
            <p:cNvSpPr txBox="1"/>
            <p:nvPr/>
          </p:nvSpPr>
          <p:spPr>
            <a:xfrm>
              <a:off x="3886200" y="2209800"/>
              <a:ext cx="442750" cy="307777"/>
            </a:xfrm>
            <a:prstGeom prst="rect">
              <a:avLst/>
            </a:prstGeom>
            <a:noFill/>
          </p:spPr>
          <p:txBody>
            <a:bodyPr wrap="none" rtlCol="0">
              <a:spAutoFit/>
            </a:bodyPr>
            <a:lstStyle/>
            <a:p>
              <a:pPr marL="514350" indent="-514350" algn="just"/>
              <a:r>
                <a:rPr lang="en-US" sz="1400" dirty="0" smtClean="0"/>
                <a:t>Z a</a:t>
              </a:r>
              <a:endParaRPr lang="en-US" sz="1400" dirty="0" smtClean="0"/>
            </a:p>
          </p:txBody>
        </p:sp>
        <p:sp>
          <p:nvSpPr>
            <p:cNvPr id="35" name="TextBox 34"/>
            <p:cNvSpPr txBox="1"/>
            <p:nvPr/>
          </p:nvSpPr>
          <p:spPr>
            <a:xfrm>
              <a:off x="4724400" y="2743200"/>
              <a:ext cx="450701" cy="307777"/>
            </a:xfrm>
            <a:prstGeom prst="rect">
              <a:avLst/>
            </a:prstGeom>
            <a:noFill/>
          </p:spPr>
          <p:txBody>
            <a:bodyPr wrap="none" rtlCol="0">
              <a:spAutoFit/>
            </a:bodyPr>
            <a:lstStyle/>
            <a:p>
              <a:pPr marL="514350" indent="-514350" algn="just"/>
              <a:r>
                <a:rPr lang="en-US" sz="1400" dirty="0" smtClean="0"/>
                <a:t>Y n</a:t>
              </a:r>
              <a:endParaRPr lang="en-US" sz="1400" dirty="0" smtClean="0"/>
            </a:p>
          </p:txBody>
        </p:sp>
        <p:sp>
          <p:nvSpPr>
            <p:cNvPr id="36" name="TextBox 35"/>
            <p:cNvSpPr txBox="1"/>
            <p:nvPr/>
          </p:nvSpPr>
          <p:spPr>
            <a:xfrm>
              <a:off x="3048000" y="2743200"/>
              <a:ext cx="284052" cy="307777"/>
            </a:xfrm>
            <a:prstGeom prst="rect">
              <a:avLst/>
            </a:prstGeom>
            <a:noFill/>
          </p:spPr>
          <p:txBody>
            <a:bodyPr wrap="none" rtlCol="0">
              <a:spAutoFit/>
            </a:bodyPr>
            <a:lstStyle/>
            <a:p>
              <a:pPr marL="514350" indent="-514350" algn="just"/>
              <a:r>
                <a:rPr lang="en-US" sz="1400" dirty="0" smtClean="0"/>
                <a:t>o</a:t>
              </a:r>
              <a:endParaRPr lang="en-US" sz="1400" dirty="0" smtClean="0"/>
            </a:p>
          </p:txBody>
        </p:sp>
        <p:sp>
          <p:nvSpPr>
            <p:cNvPr id="37" name="TextBox 36"/>
            <p:cNvSpPr txBox="1"/>
            <p:nvPr/>
          </p:nvSpPr>
          <p:spPr>
            <a:xfrm>
              <a:off x="4876800" y="3733800"/>
              <a:ext cx="304892" cy="307777"/>
            </a:xfrm>
            <a:prstGeom prst="rect">
              <a:avLst/>
            </a:prstGeom>
            <a:noFill/>
          </p:spPr>
          <p:txBody>
            <a:bodyPr wrap="none" rtlCol="0">
              <a:spAutoFit/>
            </a:bodyPr>
            <a:lstStyle/>
            <a:p>
              <a:pPr marL="514350" indent="-514350" algn="just"/>
              <a:r>
                <a:rPr lang="en-US" sz="1400" dirty="0" smtClean="0"/>
                <a:t>X</a:t>
              </a:r>
              <a:endParaRPr lang="en-US" sz="1400" dirty="0" smtClean="0"/>
            </a:p>
          </p:txBody>
        </p:sp>
      </p:grpSp>
      <p:sp>
        <p:nvSpPr>
          <p:cNvPr id="101" name="TextBox 100"/>
          <p:cNvSpPr txBox="1"/>
          <p:nvPr/>
        </p:nvSpPr>
        <p:spPr>
          <a:xfrm>
            <a:off x="6019800" y="4648200"/>
            <a:ext cx="2438400" cy="830997"/>
          </a:xfrm>
          <a:prstGeom prst="rect">
            <a:avLst/>
          </a:prstGeom>
          <a:noFill/>
        </p:spPr>
        <p:txBody>
          <a:bodyPr wrap="square" rtlCol="0">
            <a:spAutoFit/>
          </a:bodyPr>
          <a:lstStyle/>
          <a:p>
            <a:pPr marL="514350" indent="-514350"/>
            <a:r>
              <a:rPr lang="en-US" sz="1600" dirty="0" smtClean="0"/>
              <a:t>         After Rot(x , 90˚)</a:t>
            </a:r>
            <a:endParaRPr lang="en-US" sz="1600" dirty="0" smtClean="0"/>
          </a:p>
          <a:p>
            <a:pPr marL="514350" indent="-514350"/>
            <a:r>
              <a:rPr lang="en-US" sz="1600" dirty="0" smtClean="0"/>
              <a:t>(The second rotation)</a:t>
            </a:r>
            <a:endParaRPr lang="en-US" sz="1600" dirty="0" smtClean="0"/>
          </a:p>
          <a:p>
            <a:pPr marL="514350" indent="-514350"/>
            <a:r>
              <a:rPr lang="en-US" sz="1600" dirty="0" smtClean="0"/>
              <a:t>       Final position</a:t>
            </a:r>
            <a:endParaRPr lang="en-US" sz="1600" dirty="0" smtClean="0"/>
          </a:p>
        </p:txBody>
      </p:sp>
      <p:sp>
        <p:nvSpPr>
          <p:cNvPr id="102" name="TextBox 101"/>
          <p:cNvSpPr txBox="1"/>
          <p:nvPr/>
        </p:nvSpPr>
        <p:spPr>
          <a:xfrm>
            <a:off x="1066800" y="4724400"/>
            <a:ext cx="1425390" cy="338554"/>
          </a:xfrm>
          <a:prstGeom prst="rect">
            <a:avLst/>
          </a:prstGeom>
          <a:noFill/>
        </p:spPr>
        <p:txBody>
          <a:bodyPr wrap="none" rtlCol="0">
            <a:spAutoFit/>
          </a:bodyPr>
          <a:lstStyle/>
          <a:p>
            <a:pPr marL="514350" indent="-514350" algn="just"/>
            <a:r>
              <a:rPr lang="en-US" sz="1600" dirty="0" smtClean="0"/>
              <a:t>Initial position</a:t>
            </a:r>
            <a:endParaRPr lang="en-US" sz="1600" dirty="0" smtClean="0"/>
          </a:p>
        </p:txBody>
      </p:sp>
      <p:sp>
        <p:nvSpPr>
          <p:cNvPr id="103" name="TextBox 102"/>
          <p:cNvSpPr txBox="1"/>
          <p:nvPr/>
        </p:nvSpPr>
        <p:spPr>
          <a:xfrm>
            <a:off x="3581400" y="4800600"/>
            <a:ext cx="1806905" cy="584775"/>
          </a:xfrm>
          <a:prstGeom prst="rect">
            <a:avLst/>
          </a:prstGeom>
          <a:noFill/>
        </p:spPr>
        <p:txBody>
          <a:bodyPr wrap="none" rtlCol="0">
            <a:spAutoFit/>
          </a:bodyPr>
          <a:lstStyle/>
          <a:p>
            <a:pPr marL="514350" indent="-514350" algn="just"/>
            <a:r>
              <a:rPr lang="en-US" sz="1600" dirty="0" smtClean="0"/>
              <a:t>After Rot (z, 90˚)</a:t>
            </a:r>
            <a:endParaRPr lang="en-US" sz="1600" dirty="0" smtClean="0"/>
          </a:p>
          <a:p>
            <a:pPr marL="514350" indent="-514350" algn="just"/>
            <a:r>
              <a:rPr lang="en-US" sz="1600" dirty="0" smtClean="0"/>
              <a:t>(The first rotation)</a:t>
            </a:r>
            <a:endParaRPr lang="en-US" sz="1600" dirty="0" smtClean="0"/>
          </a:p>
        </p:txBody>
      </p:sp>
      <p:grpSp>
        <p:nvGrpSpPr>
          <p:cNvPr id="4" name="Group 38"/>
          <p:cNvGrpSpPr/>
          <p:nvPr/>
        </p:nvGrpSpPr>
        <p:grpSpPr>
          <a:xfrm>
            <a:off x="5715000" y="1981200"/>
            <a:ext cx="2971892" cy="2212777"/>
            <a:chOff x="5638800" y="1981200"/>
            <a:chExt cx="2971892" cy="2212777"/>
          </a:xfrm>
        </p:grpSpPr>
        <p:grpSp>
          <p:nvGrpSpPr>
            <p:cNvPr id="6" name="Group 99"/>
            <p:cNvGrpSpPr/>
            <p:nvPr/>
          </p:nvGrpSpPr>
          <p:grpSpPr>
            <a:xfrm>
              <a:off x="5638800" y="1981200"/>
              <a:ext cx="2971892" cy="2212777"/>
              <a:chOff x="5715000" y="2108284"/>
              <a:chExt cx="2971892" cy="2212777"/>
            </a:xfrm>
          </p:grpSpPr>
          <p:grpSp>
            <p:nvGrpSpPr>
              <p:cNvPr id="7" name="Group 98"/>
              <p:cNvGrpSpPr/>
              <p:nvPr/>
            </p:nvGrpSpPr>
            <p:grpSpPr>
              <a:xfrm>
                <a:off x="5715000" y="2108284"/>
                <a:ext cx="2971892" cy="2212777"/>
                <a:chOff x="5715000" y="2108284"/>
                <a:chExt cx="2971892" cy="2212777"/>
              </a:xfrm>
            </p:grpSpPr>
            <p:pic>
              <p:nvPicPr>
                <p:cNvPr id="1026" name="Picture 2" descr="C:\Users\Student21\Desktop\Picture123.jpg"/>
                <p:cNvPicPr>
                  <a:picLocks noChangeAspect="1" noChangeArrowheads="1"/>
                </p:cNvPicPr>
                <p:nvPr/>
              </p:nvPicPr>
              <p:blipFill>
                <a:blip r:embed="rId1" cstate="print"/>
                <a:srcRect/>
                <a:stretch>
                  <a:fillRect/>
                </a:stretch>
              </p:blipFill>
              <p:spPr bwMode="auto">
                <a:xfrm>
                  <a:off x="5943600" y="2286000"/>
                  <a:ext cx="2530475" cy="1700213"/>
                </a:xfrm>
                <a:prstGeom prst="rect">
                  <a:avLst/>
                </a:prstGeom>
                <a:noFill/>
              </p:spPr>
            </p:pic>
            <p:sp>
              <p:nvSpPr>
                <p:cNvPr id="77" name="TextBox 76"/>
                <p:cNvSpPr txBox="1"/>
                <p:nvPr/>
              </p:nvSpPr>
              <p:spPr>
                <a:xfrm>
                  <a:off x="5715000" y="3276600"/>
                  <a:ext cx="228600" cy="307777"/>
                </a:xfrm>
                <a:prstGeom prst="rect">
                  <a:avLst/>
                </a:prstGeom>
                <a:noFill/>
              </p:spPr>
              <p:txBody>
                <a:bodyPr wrap="square" rtlCol="0">
                  <a:spAutoFit/>
                </a:bodyPr>
                <a:lstStyle/>
                <a:p>
                  <a:pPr marL="514350" indent="-514350" algn="just"/>
                  <a:r>
                    <a:rPr lang="en-US" sz="1400" dirty="0" smtClean="0"/>
                    <a:t>P</a:t>
                  </a:r>
                  <a:endParaRPr lang="en-US" sz="1400" dirty="0" smtClean="0"/>
                </a:p>
              </p:txBody>
            </p:sp>
            <p:sp>
              <p:nvSpPr>
                <p:cNvPr id="78" name="TextBox 77"/>
                <p:cNvSpPr txBox="1"/>
                <p:nvPr/>
              </p:nvSpPr>
              <p:spPr>
                <a:xfrm>
                  <a:off x="7850970" y="2108284"/>
                  <a:ext cx="442750" cy="307777"/>
                </a:xfrm>
                <a:prstGeom prst="rect">
                  <a:avLst/>
                </a:prstGeom>
                <a:noFill/>
              </p:spPr>
              <p:txBody>
                <a:bodyPr wrap="none" rtlCol="0">
                  <a:spAutoFit/>
                </a:bodyPr>
                <a:lstStyle/>
                <a:p>
                  <a:pPr marL="514350" indent="-514350" algn="just"/>
                  <a:r>
                    <a:rPr lang="en-US" sz="1400" dirty="0" smtClean="0"/>
                    <a:t>Z n</a:t>
                  </a:r>
                  <a:endParaRPr lang="en-US" sz="1400" dirty="0" smtClean="0"/>
                </a:p>
              </p:txBody>
            </p:sp>
            <p:sp>
              <p:nvSpPr>
                <p:cNvPr id="79" name="TextBox 78"/>
                <p:cNvSpPr txBox="1"/>
                <p:nvPr/>
              </p:nvSpPr>
              <p:spPr>
                <a:xfrm>
                  <a:off x="8305800" y="2438400"/>
                  <a:ext cx="304892" cy="307777"/>
                </a:xfrm>
                <a:prstGeom prst="rect">
                  <a:avLst/>
                </a:prstGeom>
                <a:noFill/>
              </p:spPr>
              <p:txBody>
                <a:bodyPr wrap="none" rtlCol="0">
                  <a:spAutoFit/>
                </a:bodyPr>
                <a:lstStyle/>
                <a:p>
                  <a:pPr marL="514350" indent="-514350" algn="just"/>
                  <a:r>
                    <a:rPr lang="en-US" sz="1400" dirty="0" smtClean="0"/>
                    <a:t>Y</a:t>
                  </a:r>
                  <a:endParaRPr lang="en-US" sz="1400" dirty="0" smtClean="0"/>
                </a:p>
              </p:txBody>
            </p:sp>
            <p:sp>
              <p:nvSpPr>
                <p:cNvPr id="80" name="TextBox 79"/>
                <p:cNvSpPr txBox="1"/>
                <p:nvPr/>
              </p:nvSpPr>
              <p:spPr>
                <a:xfrm>
                  <a:off x="8382000" y="2971800"/>
                  <a:ext cx="304892" cy="307777"/>
                </a:xfrm>
                <a:prstGeom prst="rect">
                  <a:avLst/>
                </a:prstGeom>
                <a:noFill/>
              </p:spPr>
              <p:txBody>
                <a:bodyPr wrap="none" rtlCol="0">
                  <a:spAutoFit/>
                </a:bodyPr>
                <a:lstStyle/>
                <a:p>
                  <a:pPr marL="514350" indent="-514350" algn="just"/>
                  <a:r>
                    <a:rPr lang="en-US" sz="1400" dirty="0" smtClean="0"/>
                    <a:t>X</a:t>
                  </a:r>
                  <a:endParaRPr lang="en-US" sz="1400" dirty="0" smtClean="0"/>
                </a:p>
              </p:txBody>
            </p:sp>
            <p:cxnSp>
              <p:nvCxnSpPr>
                <p:cNvPr id="91" name="Straight Connector 90"/>
                <p:cNvCxnSpPr/>
                <p:nvPr/>
              </p:nvCxnSpPr>
              <p:spPr bwMode="auto">
                <a:xfrm rot="5400000">
                  <a:off x="6705600" y="3962400"/>
                  <a:ext cx="228600" cy="228600"/>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93" name="TextBox 92"/>
                <p:cNvSpPr txBox="1"/>
                <p:nvPr/>
              </p:nvSpPr>
              <p:spPr>
                <a:xfrm>
                  <a:off x="6858000" y="4013284"/>
                  <a:ext cx="284052" cy="307777"/>
                </a:xfrm>
                <a:prstGeom prst="rect">
                  <a:avLst/>
                </a:prstGeom>
                <a:noFill/>
              </p:spPr>
              <p:txBody>
                <a:bodyPr wrap="none" rtlCol="0">
                  <a:spAutoFit/>
                </a:bodyPr>
                <a:lstStyle/>
                <a:p>
                  <a:pPr marL="514350" indent="-514350" algn="just"/>
                  <a:r>
                    <a:rPr lang="en-US" sz="1400" dirty="0" smtClean="0"/>
                    <a:t>a</a:t>
                  </a:r>
                  <a:endParaRPr lang="en-US" sz="1400" dirty="0" smtClean="0"/>
                </a:p>
              </p:txBody>
            </p:sp>
            <p:sp>
              <p:nvSpPr>
                <p:cNvPr id="95" name="TextBox 94"/>
                <p:cNvSpPr txBox="1"/>
                <p:nvPr/>
              </p:nvSpPr>
              <p:spPr>
                <a:xfrm>
                  <a:off x="6248400" y="2489284"/>
                  <a:ext cx="383438" cy="307777"/>
                </a:xfrm>
                <a:prstGeom prst="rect">
                  <a:avLst/>
                </a:prstGeom>
                <a:noFill/>
              </p:spPr>
              <p:txBody>
                <a:bodyPr wrap="none" rtlCol="0">
                  <a:spAutoFit/>
                </a:bodyPr>
                <a:lstStyle/>
                <a:p>
                  <a:pPr marL="514350" indent="-514350" algn="just"/>
                  <a:r>
                    <a:rPr lang="en-US" sz="1400" dirty="0" smtClean="0"/>
                    <a:t>30</a:t>
                  </a:r>
                  <a:endParaRPr lang="en-US" sz="1400" dirty="0" smtClean="0"/>
                </a:p>
              </p:txBody>
            </p:sp>
            <p:sp>
              <p:nvSpPr>
                <p:cNvPr id="97" name="TextBox 96"/>
                <p:cNvSpPr txBox="1"/>
                <p:nvPr/>
              </p:nvSpPr>
              <p:spPr>
                <a:xfrm>
                  <a:off x="6781800" y="2336884"/>
                  <a:ext cx="284052" cy="307777"/>
                </a:xfrm>
                <a:prstGeom prst="rect">
                  <a:avLst/>
                </a:prstGeom>
                <a:noFill/>
              </p:spPr>
              <p:txBody>
                <a:bodyPr wrap="none" rtlCol="0">
                  <a:spAutoFit/>
                </a:bodyPr>
                <a:lstStyle/>
                <a:p>
                  <a:pPr marL="514350" indent="-514350" algn="just"/>
                  <a:r>
                    <a:rPr lang="en-US" sz="1400" dirty="0" smtClean="0"/>
                    <a:t>o</a:t>
                  </a:r>
                  <a:endParaRPr lang="en-US" sz="1400" dirty="0" smtClean="0"/>
                </a:p>
              </p:txBody>
            </p:sp>
          </p:grpSp>
          <p:sp>
            <p:nvSpPr>
              <p:cNvPr id="98" name="TextBox 97"/>
              <p:cNvSpPr txBox="1"/>
              <p:nvPr/>
            </p:nvSpPr>
            <p:spPr>
              <a:xfrm>
                <a:off x="7922362" y="2565484"/>
                <a:ext cx="383438" cy="307777"/>
              </a:xfrm>
              <a:prstGeom prst="rect">
                <a:avLst/>
              </a:prstGeom>
              <a:noFill/>
            </p:spPr>
            <p:txBody>
              <a:bodyPr wrap="none" rtlCol="0">
                <a:spAutoFit/>
              </a:bodyPr>
              <a:lstStyle/>
              <a:p>
                <a:pPr marL="514350" indent="-514350" algn="just"/>
                <a:r>
                  <a:rPr lang="en-US" sz="1400" dirty="0" smtClean="0"/>
                  <a:t>10</a:t>
                </a:r>
                <a:endParaRPr lang="en-US" sz="1400" dirty="0" smtClean="0"/>
              </a:p>
            </p:txBody>
          </p:sp>
        </p:grpSp>
        <p:sp>
          <p:nvSpPr>
            <p:cNvPr id="104" name="TextBox 103"/>
            <p:cNvSpPr txBox="1"/>
            <p:nvPr/>
          </p:nvSpPr>
          <p:spPr>
            <a:xfrm>
              <a:off x="7315200" y="2130623"/>
              <a:ext cx="383438" cy="307777"/>
            </a:xfrm>
            <a:prstGeom prst="rect">
              <a:avLst/>
            </a:prstGeom>
            <a:noFill/>
          </p:spPr>
          <p:txBody>
            <a:bodyPr wrap="none" rtlCol="0">
              <a:spAutoFit/>
            </a:bodyPr>
            <a:lstStyle/>
            <a:p>
              <a:pPr marL="514350" indent="-514350" algn="just"/>
              <a:r>
                <a:rPr lang="en-US" sz="1400" dirty="0" smtClean="0"/>
                <a:t>20</a:t>
              </a:r>
              <a:endParaRPr lang="en-US" sz="1400" dirty="0" smtClean="0"/>
            </a:p>
          </p:txBody>
        </p:sp>
      </p:grpSp>
      <p:sp>
        <p:nvSpPr>
          <p:cNvPr id="38" name="Title 1"/>
          <p:cNvSpPr>
            <a:spLocks noGrp="1"/>
          </p:cNvSpPr>
          <p:nvPr>
            <p:ph type="title"/>
          </p:nvPr>
        </p:nvSpPr>
        <p:spPr>
          <a:xfrm>
            <a:off x="457200" y="274638"/>
            <a:ext cx="8229600" cy="639762"/>
          </a:xfrm>
        </p:spPr>
        <p:txBody>
          <a:bodyPr>
            <a:normAutofit fontScale="90000"/>
          </a:bodyPr>
          <a:lstStyle/>
          <a:p>
            <a:r>
              <a:rPr lang="en-US" dirty="0" smtClean="0"/>
              <a:t>Combined Transformation</a:t>
            </a:r>
            <a:br>
              <a:rPr lang="en-US" dirty="0" smtClean="0"/>
            </a:br>
            <a:endParaRPr lang="en-US"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02"/>
                                        </p:tgtEl>
                                        <p:attrNameLst>
                                          <p:attrName>style.visibility</p:attrName>
                                        </p:attrNameLst>
                                      </p:cBhvr>
                                      <p:to>
                                        <p:strVal val="visible"/>
                                      </p:to>
                                    </p:set>
                                    <p:anim calcmode="lin" valueType="num">
                                      <p:cBhvr additive="base">
                                        <p:cTn id="11" dur="500" fill="hold"/>
                                        <p:tgtEl>
                                          <p:spTgt spid="102"/>
                                        </p:tgtEl>
                                        <p:attrNameLst>
                                          <p:attrName>ppt_x</p:attrName>
                                        </p:attrNameLst>
                                      </p:cBhvr>
                                      <p:tavLst>
                                        <p:tav tm="0">
                                          <p:val>
                                            <p:strVal val="0-#ppt_w/2"/>
                                          </p:val>
                                        </p:tav>
                                        <p:tav tm="100000">
                                          <p:val>
                                            <p:strVal val="#ppt_x"/>
                                          </p:val>
                                        </p:tav>
                                      </p:tavLst>
                                    </p:anim>
                                    <p:anim calcmode="lin" valueType="num">
                                      <p:cBhvr additive="base">
                                        <p:cTn id="12" dur="500" fill="hold"/>
                                        <p:tgtEl>
                                          <p:spTgt spid="102"/>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additive="base">
                                        <p:cTn id="17" dur="500" fill="hold"/>
                                        <p:tgtEl>
                                          <p:spTgt spid="3"/>
                                        </p:tgtEl>
                                        <p:attrNameLst>
                                          <p:attrName>ppt_x</p:attrName>
                                        </p:attrNameLst>
                                      </p:cBhvr>
                                      <p:tavLst>
                                        <p:tav tm="0">
                                          <p:val>
                                            <p:strVal val="0-#ppt_w/2"/>
                                          </p:val>
                                        </p:tav>
                                        <p:tav tm="100000">
                                          <p:val>
                                            <p:strVal val="#ppt_x"/>
                                          </p:val>
                                        </p:tav>
                                      </p:tavLst>
                                    </p:anim>
                                    <p:anim calcmode="lin" valueType="num">
                                      <p:cBhvr additive="base">
                                        <p:cTn id="18" dur="500" fill="hold"/>
                                        <p:tgtEl>
                                          <p:spTgt spid="3"/>
                                        </p:tgtEl>
                                        <p:attrNameLst>
                                          <p:attrName>ppt_y</p:attrName>
                                        </p:attrNameLst>
                                      </p:cBhvr>
                                      <p:tavLst>
                                        <p:tav tm="0">
                                          <p:val>
                                            <p:strVal val="#ppt_y"/>
                                          </p:val>
                                        </p:tav>
                                        <p:tav tm="100000">
                                          <p:val>
                                            <p:strVal val="#ppt_y"/>
                                          </p:val>
                                        </p:tav>
                                      </p:tavLst>
                                    </p:anim>
                                  </p:childTnLst>
                                </p:cTn>
                              </p:par>
                              <p:par>
                                <p:cTn id="19" presetID="2" presetClass="entr" presetSubtype="8" fill="hold" grpId="0" nodeType="withEffect">
                                  <p:stCondLst>
                                    <p:cond delay="0"/>
                                  </p:stCondLst>
                                  <p:childTnLst>
                                    <p:set>
                                      <p:cBhvr>
                                        <p:cTn id="20" dur="1" fill="hold">
                                          <p:stCondLst>
                                            <p:cond delay="0"/>
                                          </p:stCondLst>
                                        </p:cTn>
                                        <p:tgtEl>
                                          <p:spTgt spid="103"/>
                                        </p:tgtEl>
                                        <p:attrNameLst>
                                          <p:attrName>style.visibility</p:attrName>
                                        </p:attrNameLst>
                                      </p:cBhvr>
                                      <p:to>
                                        <p:strVal val="visible"/>
                                      </p:to>
                                    </p:set>
                                    <p:anim calcmode="lin" valueType="num">
                                      <p:cBhvr additive="base">
                                        <p:cTn id="21" dur="500" fill="hold"/>
                                        <p:tgtEl>
                                          <p:spTgt spid="103"/>
                                        </p:tgtEl>
                                        <p:attrNameLst>
                                          <p:attrName>ppt_x</p:attrName>
                                        </p:attrNameLst>
                                      </p:cBhvr>
                                      <p:tavLst>
                                        <p:tav tm="0">
                                          <p:val>
                                            <p:strVal val="0-#ppt_w/2"/>
                                          </p:val>
                                        </p:tav>
                                        <p:tav tm="100000">
                                          <p:val>
                                            <p:strVal val="#ppt_x"/>
                                          </p:val>
                                        </p:tav>
                                      </p:tavLst>
                                    </p:anim>
                                    <p:anim calcmode="lin" valueType="num">
                                      <p:cBhvr additive="base">
                                        <p:cTn id="22" dur="500" fill="hold"/>
                                        <p:tgtEl>
                                          <p:spTgt spid="103"/>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 calcmode="lin" valueType="num">
                                      <p:cBhvr additive="base">
                                        <p:cTn id="27" dur="500" fill="hold"/>
                                        <p:tgtEl>
                                          <p:spTgt spid="4"/>
                                        </p:tgtEl>
                                        <p:attrNameLst>
                                          <p:attrName>ppt_x</p:attrName>
                                        </p:attrNameLst>
                                      </p:cBhvr>
                                      <p:tavLst>
                                        <p:tav tm="0">
                                          <p:val>
                                            <p:strVal val="0-#ppt_w/2"/>
                                          </p:val>
                                        </p:tav>
                                        <p:tav tm="100000">
                                          <p:val>
                                            <p:strVal val="#ppt_x"/>
                                          </p:val>
                                        </p:tav>
                                      </p:tavLst>
                                    </p:anim>
                                    <p:anim calcmode="lin" valueType="num">
                                      <p:cBhvr additive="base">
                                        <p:cTn id="28" dur="500" fill="hold"/>
                                        <p:tgtEl>
                                          <p:spTgt spid="4"/>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101"/>
                                        </p:tgtEl>
                                        <p:attrNameLst>
                                          <p:attrName>style.visibility</p:attrName>
                                        </p:attrNameLst>
                                      </p:cBhvr>
                                      <p:to>
                                        <p:strVal val="visible"/>
                                      </p:to>
                                    </p:set>
                                    <p:anim calcmode="lin" valueType="num">
                                      <p:cBhvr additive="base">
                                        <p:cTn id="31" dur="500" fill="hold"/>
                                        <p:tgtEl>
                                          <p:spTgt spid="101"/>
                                        </p:tgtEl>
                                        <p:attrNameLst>
                                          <p:attrName>ppt_x</p:attrName>
                                        </p:attrNameLst>
                                      </p:cBhvr>
                                      <p:tavLst>
                                        <p:tav tm="0">
                                          <p:val>
                                            <p:strVal val="0-#ppt_w/2"/>
                                          </p:val>
                                        </p:tav>
                                        <p:tav tm="100000">
                                          <p:val>
                                            <p:strVal val="#ppt_x"/>
                                          </p:val>
                                        </p:tav>
                                      </p:tavLst>
                                    </p:anim>
                                    <p:anim calcmode="lin" valueType="num">
                                      <p:cBhvr additive="base">
                                        <p:cTn id="32" dur="500" fill="hold"/>
                                        <p:tgtEl>
                                          <p:spTgt spid="10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 grpId="0"/>
      <p:bldP spid="102" grpId="0"/>
      <p:bldP spid="103"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743850"/>
            <a:ext cx="8229600" cy="4525963"/>
          </a:xfrm>
        </p:spPr>
        <p:txBody>
          <a:bodyPr>
            <a:normAutofit/>
          </a:bodyPr>
          <a:lstStyle/>
          <a:p>
            <a:pPr algn="just">
              <a:buNone/>
            </a:pPr>
            <a:r>
              <a:rPr lang="en-US" sz="2000" dirty="0" smtClean="0"/>
              <a:t>	   </a:t>
            </a:r>
            <a:endParaRPr lang="en-US" sz="2000" dirty="0" smtClean="0"/>
          </a:p>
          <a:p>
            <a:pPr>
              <a:buNone/>
            </a:pPr>
            <a:endParaRPr lang="en-US" sz="2000" dirty="0" smtClean="0"/>
          </a:p>
          <a:p>
            <a:pPr>
              <a:buNone/>
            </a:pPr>
            <a:endParaRPr lang="en-US" sz="2200" dirty="0" smtClean="0"/>
          </a:p>
        </p:txBody>
      </p:sp>
      <p:pic>
        <p:nvPicPr>
          <p:cNvPr id="9231" name="Picture 15"/>
          <p:cNvPicPr>
            <a:picLocks noChangeAspect="1" noChangeArrowheads="1"/>
          </p:cNvPicPr>
          <p:nvPr/>
        </p:nvPicPr>
        <p:blipFill>
          <a:blip r:embed="rId1" cstate="print">
            <a:clrChange>
              <a:clrFrom>
                <a:srgbClr val="FFFFFF"/>
              </a:clrFrom>
              <a:clrTo>
                <a:srgbClr val="FFFFFF">
                  <a:alpha val="0"/>
                </a:srgbClr>
              </a:clrTo>
            </a:clrChange>
          </a:blip>
          <a:srcRect/>
          <a:stretch>
            <a:fillRect/>
          </a:stretch>
        </p:blipFill>
        <p:spPr bwMode="auto">
          <a:xfrm>
            <a:off x="2667000" y="3453892"/>
            <a:ext cx="2895600" cy="945896"/>
          </a:xfrm>
          <a:prstGeom prst="rect">
            <a:avLst/>
          </a:prstGeom>
          <a:noFill/>
        </p:spPr>
      </p:pic>
      <p:sp>
        <p:nvSpPr>
          <p:cNvPr id="26" name="TextBox 25"/>
          <p:cNvSpPr txBox="1"/>
          <p:nvPr/>
        </p:nvSpPr>
        <p:spPr>
          <a:xfrm>
            <a:off x="1828800" y="3648850"/>
            <a:ext cx="914400" cy="461665"/>
          </a:xfrm>
          <a:prstGeom prst="rect">
            <a:avLst/>
          </a:prstGeom>
          <a:noFill/>
        </p:spPr>
        <p:txBody>
          <a:bodyPr wrap="square" rtlCol="0">
            <a:spAutoFit/>
          </a:bodyPr>
          <a:lstStyle/>
          <a:p>
            <a:r>
              <a:rPr lang="en-US" sz="2400" b="1" dirty="0" smtClean="0">
                <a:latin typeface="Calibri math"/>
              </a:rPr>
              <a:t>P</a:t>
            </a:r>
            <a:r>
              <a:rPr lang="en-US" sz="2400" b="1" baseline="-25000" dirty="0" smtClean="0">
                <a:latin typeface="Calibri math"/>
              </a:rPr>
              <a:t>xyz</a:t>
            </a:r>
            <a:endParaRPr lang="en-US" sz="2400" dirty="0"/>
          </a:p>
        </p:txBody>
      </p:sp>
      <p:pic>
        <p:nvPicPr>
          <p:cNvPr id="9237" name="Picture 21"/>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2667000" y="4724400"/>
            <a:ext cx="1066800" cy="917074"/>
          </a:xfrm>
          <a:prstGeom prst="rect">
            <a:avLst/>
          </a:prstGeom>
          <a:noFill/>
        </p:spPr>
      </p:pic>
      <p:sp>
        <p:nvSpPr>
          <p:cNvPr id="33" name="TextBox 32"/>
          <p:cNvSpPr txBox="1"/>
          <p:nvPr/>
        </p:nvSpPr>
        <p:spPr>
          <a:xfrm>
            <a:off x="1828800" y="4863585"/>
            <a:ext cx="914400" cy="461665"/>
          </a:xfrm>
          <a:prstGeom prst="rect">
            <a:avLst/>
          </a:prstGeom>
          <a:noFill/>
        </p:spPr>
        <p:txBody>
          <a:bodyPr wrap="square" rtlCol="0">
            <a:spAutoFit/>
          </a:bodyPr>
          <a:lstStyle/>
          <a:p>
            <a:r>
              <a:rPr lang="en-US" sz="2400" b="1" dirty="0" smtClean="0">
                <a:latin typeface="Calibri math"/>
              </a:rPr>
              <a:t>P</a:t>
            </a:r>
            <a:r>
              <a:rPr lang="en-US" sz="2400" b="1" baseline="-25000" dirty="0" smtClean="0">
                <a:latin typeface="Calibri math"/>
              </a:rPr>
              <a:t>xyz</a:t>
            </a:r>
            <a:endParaRPr lang="en-US" sz="2400" dirty="0"/>
          </a:p>
        </p:txBody>
      </p:sp>
      <p:sp>
        <p:nvSpPr>
          <p:cNvPr id="35" name="Title 1"/>
          <p:cNvSpPr>
            <a:spLocks noGrp="1"/>
          </p:cNvSpPr>
          <p:nvPr>
            <p:ph type="title"/>
          </p:nvPr>
        </p:nvSpPr>
        <p:spPr>
          <a:xfrm>
            <a:off x="457200" y="274638"/>
            <a:ext cx="8229600" cy="639762"/>
          </a:xfrm>
        </p:spPr>
        <p:txBody>
          <a:bodyPr>
            <a:normAutofit fontScale="90000"/>
          </a:bodyPr>
          <a:lstStyle/>
          <a:p>
            <a:r>
              <a:rPr lang="en-US" dirty="0" smtClean="0"/>
              <a:t>Combined Transformation</a:t>
            </a:r>
            <a:br>
              <a:rPr lang="en-US" dirty="0" smtClean="0"/>
            </a:br>
            <a:endParaRPr lang="en-US" dirty="0"/>
          </a:p>
        </p:txBody>
      </p:sp>
      <p:pic>
        <p:nvPicPr>
          <p:cNvPr id="31750" name="Picture 6"/>
          <p:cNvPicPr>
            <a:picLocks noChangeAspect="1" noChangeArrowheads="1"/>
          </p:cNvPicPr>
          <p:nvPr/>
        </p:nvPicPr>
        <p:blipFill>
          <a:blip r:embed="rId3" cstate="print"/>
          <a:srcRect l="12299" t="41667" r="56662" b="42708"/>
          <a:stretch>
            <a:fillRect/>
          </a:stretch>
        </p:blipFill>
        <p:spPr bwMode="auto">
          <a:xfrm>
            <a:off x="1676400" y="762000"/>
            <a:ext cx="4307840" cy="1219200"/>
          </a:xfrm>
          <a:prstGeom prst="rect">
            <a:avLst/>
          </a:prstGeom>
          <a:noFill/>
          <a:ln w="9525">
            <a:noFill/>
            <a:miter lim="800000"/>
            <a:headEnd/>
            <a:tailEnd/>
          </a:ln>
          <a:effectLst/>
        </p:spPr>
      </p:pic>
      <p:pic>
        <p:nvPicPr>
          <p:cNvPr id="31751" name="Picture 7"/>
          <p:cNvPicPr>
            <a:picLocks noChangeAspect="1" noChangeArrowheads="1"/>
          </p:cNvPicPr>
          <p:nvPr/>
        </p:nvPicPr>
        <p:blipFill>
          <a:blip r:embed="rId4" cstate="print"/>
          <a:srcRect l="11347" t="56250" r="66984" b="28125"/>
          <a:stretch>
            <a:fillRect/>
          </a:stretch>
        </p:blipFill>
        <p:spPr bwMode="auto">
          <a:xfrm>
            <a:off x="1524000" y="1905000"/>
            <a:ext cx="3007360" cy="1219200"/>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1750"/>
                                        </p:tgtEl>
                                        <p:attrNameLst>
                                          <p:attrName>style.visibility</p:attrName>
                                        </p:attrNameLst>
                                      </p:cBhvr>
                                      <p:to>
                                        <p:strVal val="visible"/>
                                      </p:to>
                                    </p:set>
                                    <p:anim calcmode="lin" valueType="num">
                                      <p:cBhvr additive="base">
                                        <p:cTn id="7" dur="500" fill="hold"/>
                                        <p:tgtEl>
                                          <p:spTgt spid="31750"/>
                                        </p:tgtEl>
                                        <p:attrNameLst>
                                          <p:attrName>ppt_x</p:attrName>
                                        </p:attrNameLst>
                                      </p:cBhvr>
                                      <p:tavLst>
                                        <p:tav tm="0">
                                          <p:val>
                                            <p:strVal val="0-#ppt_w/2"/>
                                          </p:val>
                                        </p:tav>
                                        <p:tav tm="100000">
                                          <p:val>
                                            <p:strVal val="#ppt_x"/>
                                          </p:val>
                                        </p:tav>
                                      </p:tavLst>
                                    </p:anim>
                                    <p:anim calcmode="lin" valueType="num">
                                      <p:cBhvr additive="base">
                                        <p:cTn id="8" dur="500" fill="hold"/>
                                        <p:tgtEl>
                                          <p:spTgt spid="3175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31751"/>
                                        </p:tgtEl>
                                        <p:attrNameLst>
                                          <p:attrName>style.visibility</p:attrName>
                                        </p:attrNameLst>
                                      </p:cBhvr>
                                      <p:to>
                                        <p:strVal val="visible"/>
                                      </p:to>
                                    </p:set>
                                    <p:anim calcmode="lin" valueType="num">
                                      <p:cBhvr additive="base">
                                        <p:cTn id="13" dur="500" fill="hold"/>
                                        <p:tgtEl>
                                          <p:spTgt spid="31751"/>
                                        </p:tgtEl>
                                        <p:attrNameLst>
                                          <p:attrName>ppt_x</p:attrName>
                                        </p:attrNameLst>
                                      </p:cBhvr>
                                      <p:tavLst>
                                        <p:tav tm="0">
                                          <p:val>
                                            <p:strVal val="0-#ppt_w/2"/>
                                          </p:val>
                                        </p:tav>
                                        <p:tav tm="100000">
                                          <p:val>
                                            <p:strVal val="#ppt_x"/>
                                          </p:val>
                                        </p:tav>
                                      </p:tavLst>
                                    </p:anim>
                                    <p:anim calcmode="lin" valueType="num">
                                      <p:cBhvr additive="base">
                                        <p:cTn id="14" dur="500" fill="hold"/>
                                        <p:tgtEl>
                                          <p:spTgt spid="31751"/>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26"/>
                                        </p:tgtEl>
                                        <p:attrNameLst>
                                          <p:attrName>style.visibility</p:attrName>
                                        </p:attrNameLst>
                                      </p:cBhvr>
                                      <p:to>
                                        <p:strVal val="visible"/>
                                      </p:to>
                                    </p:set>
                                    <p:anim calcmode="lin" valueType="num">
                                      <p:cBhvr additive="base">
                                        <p:cTn id="19" dur="500" fill="hold"/>
                                        <p:tgtEl>
                                          <p:spTgt spid="26"/>
                                        </p:tgtEl>
                                        <p:attrNameLst>
                                          <p:attrName>ppt_x</p:attrName>
                                        </p:attrNameLst>
                                      </p:cBhvr>
                                      <p:tavLst>
                                        <p:tav tm="0">
                                          <p:val>
                                            <p:strVal val="0-#ppt_w/2"/>
                                          </p:val>
                                        </p:tav>
                                        <p:tav tm="100000">
                                          <p:val>
                                            <p:strVal val="#ppt_x"/>
                                          </p:val>
                                        </p:tav>
                                      </p:tavLst>
                                    </p:anim>
                                    <p:anim calcmode="lin" valueType="num">
                                      <p:cBhvr additive="base">
                                        <p:cTn id="20" dur="500" fill="hold"/>
                                        <p:tgtEl>
                                          <p:spTgt spid="26"/>
                                        </p:tgtEl>
                                        <p:attrNameLst>
                                          <p:attrName>ppt_y</p:attrName>
                                        </p:attrNameLst>
                                      </p:cBhvr>
                                      <p:tavLst>
                                        <p:tav tm="0">
                                          <p:val>
                                            <p:strVal val="#ppt_y"/>
                                          </p:val>
                                        </p:tav>
                                        <p:tav tm="100000">
                                          <p:val>
                                            <p:strVal val="#ppt_y"/>
                                          </p:val>
                                        </p:tav>
                                      </p:tavLst>
                                    </p:anim>
                                  </p:childTnLst>
                                </p:cTn>
                              </p:par>
                              <p:par>
                                <p:cTn id="21" presetID="2" presetClass="entr" presetSubtype="8" fill="hold" nodeType="withEffect">
                                  <p:stCondLst>
                                    <p:cond delay="0"/>
                                  </p:stCondLst>
                                  <p:childTnLst>
                                    <p:set>
                                      <p:cBhvr>
                                        <p:cTn id="22" dur="1" fill="hold">
                                          <p:stCondLst>
                                            <p:cond delay="0"/>
                                          </p:stCondLst>
                                        </p:cTn>
                                        <p:tgtEl>
                                          <p:spTgt spid="9231"/>
                                        </p:tgtEl>
                                        <p:attrNameLst>
                                          <p:attrName>style.visibility</p:attrName>
                                        </p:attrNameLst>
                                      </p:cBhvr>
                                      <p:to>
                                        <p:strVal val="visible"/>
                                      </p:to>
                                    </p:set>
                                    <p:anim calcmode="lin" valueType="num">
                                      <p:cBhvr additive="base">
                                        <p:cTn id="23" dur="500" fill="hold"/>
                                        <p:tgtEl>
                                          <p:spTgt spid="9231"/>
                                        </p:tgtEl>
                                        <p:attrNameLst>
                                          <p:attrName>ppt_x</p:attrName>
                                        </p:attrNameLst>
                                      </p:cBhvr>
                                      <p:tavLst>
                                        <p:tav tm="0">
                                          <p:val>
                                            <p:strVal val="0-#ppt_w/2"/>
                                          </p:val>
                                        </p:tav>
                                        <p:tav tm="100000">
                                          <p:val>
                                            <p:strVal val="#ppt_x"/>
                                          </p:val>
                                        </p:tav>
                                      </p:tavLst>
                                    </p:anim>
                                    <p:anim calcmode="lin" valueType="num">
                                      <p:cBhvr additive="base">
                                        <p:cTn id="24" dur="500" fill="hold"/>
                                        <p:tgtEl>
                                          <p:spTgt spid="9231"/>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8" fill="hold" grpId="0" nodeType="clickEffect">
                                  <p:stCondLst>
                                    <p:cond delay="0"/>
                                  </p:stCondLst>
                                  <p:childTnLst>
                                    <p:set>
                                      <p:cBhvr>
                                        <p:cTn id="28" dur="1" fill="hold">
                                          <p:stCondLst>
                                            <p:cond delay="0"/>
                                          </p:stCondLst>
                                        </p:cTn>
                                        <p:tgtEl>
                                          <p:spTgt spid="33"/>
                                        </p:tgtEl>
                                        <p:attrNameLst>
                                          <p:attrName>style.visibility</p:attrName>
                                        </p:attrNameLst>
                                      </p:cBhvr>
                                      <p:to>
                                        <p:strVal val="visible"/>
                                      </p:to>
                                    </p:set>
                                    <p:anim calcmode="lin" valueType="num">
                                      <p:cBhvr additive="base">
                                        <p:cTn id="29" dur="500" fill="hold"/>
                                        <p:tgtEl>
                                          <p:spTgt spid="33"/>
                                        </p:tgtEl>
                                        <p:attrNameLst>
                                          <p:attrName>ppt_x</p:attrName>
                                        </p:attrNameLst>
                                      </p:cBhvr>
                                      <p:tavLst>
                                        <p:tav tm="0">
                                          <p:val>
                                            <p:strVal val="0-#ppt_w/2"/>
                                          </p:val>
                                        </p:tav>
                                        <p:tav tm="100000">
                                          <p:val>
                                            <p:strVal val="#ppt_x"/>
                                          </p:val>
                                        </p:tav>
                                      </p:tavLst>
                                    </p:anim>
                                    <p:anim calcmode="lin" valueType="num">
                                      <p:cBhvr additive="base">
                                        <p:cTn id="30" dur="500" fill="hold"/>
                                        <p:tgtEl>
                                          <p:spTgt spid="33"/>
                                        </p:tgtEl>
                                        <p:attrNameLst>
                                          <p:attrName>ppt_y</p:attrName>
                                        </p:attrNameLst>
                                      </p:cBhvr>
                                      <p:tavLst>
                                        <p:tav tm="0">
                                          <p:val>
                                            <p:strVal val="#ppt_y"/>
                                          </p:val>
                                        </p:tav>
                                        <p:tav tm="100000">
                                          <p:val>
                                            <p:strVal val="#ppt_y"/>
                                          </p:val>
                                        </p:tav>
                                      </p:tavLst>
                                    </p:anim>
                                  </p:childTnLst>
                                </p:cTn>
                              </p:par>
                              <p:par>
                                <p:cTn id="31" presetID="2" presetClass="entr" presetSubtype="8" fill="hold" nodeType="withEffect">
                                  <p:stCondLst>
                                    <p:cond delay="0"/>
                                  </p:stCondLst>
                                  <p:childTnLst>
                                    <p:set>
                                      <p:cBhvr>
                                        <p:cTn id="32" dur="1" fill="hold">
                                          <p:stCondLst>
                                            <p:cond delay="0"/>
                                          </p:stCondLst>
                                        </p:cTn>
                                        <p:tgtEl>
                                          <p:spTgt spid="9237"/>
                                        </p:tgtEl>
                                        <p:attrNameLst>
                                          <p:attrName>style.visibility</p:attrName>
                                        </p:attrNameLst>
                                      </p:cBhvr>
                                      <p:to>
                                        <p:strVal val="visible"/>
                                      </p:to>
                                    </p:set>
                                    <p:anim calcmode="lin" valueType="num">
                                      <p:cBhvr additive="base">
                                        <p:cTn id="33" dur="500" fill="hold"/>
                                        <p:tgtEl>
                                          <p:spTgt spid="9237"/>
                                        </p:tgtEl>
                                        <p:attrNameLst>
                                          <p:attrName>ppt_x</p:attrName>
                                        </p:attrNameLst>
                                      </p:cBhvr>
                                      <p:tavLst>
                                        <p:tav tm="0">
                                          <p:val>
                                            <p:strVal val="0-#ppt_w/2"/>
                                          </p:val>
                                        </p:tav>
                                        <p:tav tm="100000">
                                          <p:val>
                                            <p:strVal val="#ppt_x"/>
                                          </p:val>
                                        </p:tav>
                                      </p:tavLst>
                                    </p:anim>
                                    <p:anim calcmode="lin" valueType="num">
                                      <p:cBhvr additive="base">
                                        <p:cTn id="34" dur="500" fill="hold"/>
                                        <p:tgtEl>
                                          <p:spTgt spid="923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33"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8"/>
          <p:cNvGrpSpPr/>
          <p:nvPr/>
        </p:nvGrpSpPr>
        <p:grpSpPr>
          <a:xfrm>
            <a:off x="762000" y="2286000"/>
            <a:ext cx="1741470" cy="1831777"/>
            <a:chOff x="2209800" y="2743200"/>
            <a:chExt cx="1741470" cy="1831777"/>
          </a:xfrm>
        </p:grpSpPr>
        <p:cxnSp>
          <p:nvCxnSpPr>
            <p:cNvPr id="5" name="Straight Connector 4"/>
            <p:cNvCxnSpPr/>
            <p:nvPr/>
          </p:nvCxnSpPr>
          <p:spPr bwMode="auto">
            <a:xfrm rot="5400000">
              <a:off x="1943100" y="3390900"/>
              <a:ext cx="1143000" cy="158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0" name="Straight Connector 9"/>
            <p:cNvCxnSpPr/>
            <p:nvPr/>
          </p:nvCxnSpPr>
          <p:spPr bwMode="auto">
            <a:xfrm flipV="1">
              <a:off x="2514600" y="3352800"/>
              <a:ext cx="762000" cy="60960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2" name="Straight Connector 11"/>
            <p:cNvCxnSpPr/>
            <p:nvPr/>
          </p:nvCxnSpPr>
          <p:spPr bwMode="auto">
            <a:xfrm>
              <a:off x="2514600" y="3962400"/>
              <a:ext cx="990600" cy="381000"/>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13" name="TextBox 12"/>
            <p:cNvSpPr txBox="1"/>
            <p:nvPr/>
          </p:nvSpPr>
          <p:spPr>
            <a:xfrm>
              <a:off x="3429000" y="4267200"/>
              <a:ext cx="304892" cy="307777"/>
            </a:xfrm>
            <a:prstGeom prst="rect">
              <a:avLst/>
            </a:prstGeom>
            <a:noFill/>
          </p:spPr>
          <p:txBody>
            <a:bodyPr wrap="none" rtlCol="0">
              <a:spAutoFit/>
            </a:bodyPr>
            <a:lstStyle/>
            <a:p>
              <a:pPr marL="514350" indent="-514350" algn="just"/>
              <a:r>
                <a:rPr lang="en-US" sz="1400" b="1" dirty="0" smtClean="0"/>
                <a:t>X</a:t>
              </a:r>
              <a:endParaRPr lang="en-US" sz="1400" b="1" dirty="0" smtClean="0"/>
            </a:p>
          </p:txBody>
        </p:sp>
        <p:sp>
          <p:nvSpPr>
            <p:cNvPr id="14" name="TextBox 13"/>
            <p:cNvSpPr txBox="1"/>
            <p:nvPr/>
          </p:nvSpPr>
          <p:spPr>
            <a:xfrm>
              <a:off x="3200400" y="3200400"/>
              <a:ext cx="304892" cy="307777"/>
            </a:xfrm>
            <a:prstGeom prst="rect">
              <a:avLst/>
            </a:prstGeom>
            <a:noFill/>
          </p:spPr>
          <p:txBody>
            <a:bodyPr wrap="none" rtlCol="0">
              <a:spAutoFit/>
            </a:bodyPr>
            <a:lstStyle/>
            <a:p>
              <a:pPr marL="514350" indent="-514350" algn="just"/>
              <a:r>
                <a:rPr lang="en-US" sz="1400" b="1" dirty="0" smtClean="0"/>
                <a:t>Y</a:t>
              </a:r>
              <a:endParaRPr lang="en-US" sz="1400" b="1" dirty="0" smtClean="0"/>
            </a:p>
          </p:txBody>
        </p:sp>
        <p:sp>
          <p:nvSpPr>
            <p:cNvPr id="15" name="TextBox 14"/>
            <p:cNvSpPr txBox="1"/>
            <p:nvPr/>
          </p:nvSpPr>
          <p:spPr>
            <a:xfrm>
              <a:off x="2209800" y="2743200"/>
              <a:ext cx="293670" cy="307777"/>
            </a:xfrm>
            <a:prstGeom prst="rect">
              <a:avLst/>
            </a:prstGeom>
            <a:noFill/>
          </p:spPr>
          <p:txBody>
            <a:bodyPr wrap="none" rtlCol="0">
              <a:spAutoFit/>
            </a:bodyPr>
            <a:lstStyle/>
            <a:p>
              <a:pPr marL="514350" indent="-514350" algn="just"/>
              <a:r>
                <a:rPr lang="en-US" sz="1400" b="1" dirty="0" smtClean="0"/>
                <a:t>Z</a:t>
              </a:r>
              <a:endParaRPr lang="en-US" sz="1400" b="1" dirty="0" smtClean="0"/>
            </a:p>
          </p:txBody>
        </p:sp>
        <p:sp>
          <p:nvSpPr>
            <p:cNvPr id="16" name="TextBox 15"/>
            <p:cNvSpPr txBox="1"/>
            <p:nvPr/>
          </p:nvSpPr>
          <p:spPr>
            <a:xfrm>
              <a:off x="2514600" y="2743200"/>
              <a:ext cx="228600" cy="307777"/>
            </a:xfrm>
            <a:prstGeom prst="rect">
              <a:avLst/>
            </a:prstGeom>
            <a:noFill/>
          </p:spPr>
          <p:txBody>
            <a:bodyPr wrap="square" rtlCol="0">
              <a:spAutoFit/>
            </a:bodyPr>
            <a:lstStyle/>
            <a:p>
              <a:pPr marL="514350" indent="-514350" algn="just"/>
              <a:r>
                <a:rPr lang="en-US" sz="1400" b="1" dirty="0" smtClean="0"/>
                <a:t>a</a:t>
              </a:r>
              <a:endParaRPr lang="en-US" sz="1400" b="1" dirty="0" smtClean="0"/>
            </a:p>
          </p:txBody>
        </p:sp>
        <p:sp>
          <p:nvSpPr>
            <p:cNvPr id="17" name="TextBox 16"/>
            <p:cNvSpPr txBox="1"/>
            <p:nvPr/>
          </p:nvSpPr>
          <p:spPr>
            <a:xfrm>
              <a:off x="3429000" y="3124200"/>
              <a:ext cx="293670" cy="307777"/>
            </a:xfrm>
            <a:prstGeom prst="rect">
              <a:avLst/>
            </a:prstGeom>
            <a:noFill/>
          </p:spPr>
          <p:txBody>
            <a:bodyPr wrap="none" rtlCol="0">
              <a:spAutoFit/>
            </a:bodyPr>
            <a:lstStyle/>
            <a:p>
              <a:pPr marL="514350" indent="-514350" algn="just"/>
              <a:r>
                <a:rPr lang="en-US" sz="1400" b="1" dirty="0" smtClean="0"/>
                <a:t>o</a:t>
              </a:r>
              <a:endParaRPr lang="en-US" sz="1400" b="1" dirty="0" smtClean="0"/>
            </a:p>
          </p:txBody>
        </p:sp>
        <p:sp>
          <p:nvSpPr>
            <p:cNvPr id="18" name="TextBox 17"/>
            <p:cNvSpPr txBox="1"/>
            <p:nvPr/>
          </p:nvSpPr>
          <p:spPr>
            <a:xfrm>
              <a:off x="3657600" y="4267200"/>
              <a:ext cx="293670" cy="307777"/>
            </a:xfrm>
            <a:prstGeom prst="rect">
              <a:avLst/>
            </a:prstGeom>
            <a:noFill/>
          </p:spPr>
          <p:txBody>
            <a:bodyPr wrap="none" rtlCol="0">
              <a:spAutoFit/>
            </a:bodyPr>
            <a:lstStyle/>
            <a:p>
              <a:pPr marL="514350" indent="-514350" algn="just"/>
              <a:r>
                <a:rPr lang="en-US" sz="1400" b="1" dirty="0" smtClean="0"/>
                <a:t>n</a:t>
              </a:r>
              <a:endParaRPr lang="en-US" sz="1400" b="1" dirty="0" smtClean="0"/>
            </a:p>
          </p:txBody>
        </p:sp>
      </p:grpSp>
      <p:grpSp>
        <p:nvGrpSpPr>
          <p:cNvPr id="3" name="Group 37"/>
          <p:cNvGrpSpPr/>
          <p:nvPr/>
        </p:nvGrpSpPr>
        <p:grpSpPr>
          <a:xfrm>
            <a:off x="3048000" y="2057400"/>
            <a:ext cx="2133692" cy="1831777"/>
            <a:chOff x="3048000" y="2209800"/>
            <a:chExt cx="2133692" cy="1831777"/>
          </a:xfrm>
        </p:grpSpPr>
        <p:cxnSp>
          <p:nvCxnSpPr>
            <p:cNvPr id="21" name="Straight Connector 20"/>
            <p:cNvCxnSpPr/>
            <p:nvPr/>
          </p:nvCxnSpPr>
          <p:spPr bwMode="auto">
            <a:xfrm>
              <a:off x="3276600" y="2971800"/>
              <a:ext cx="1676400" cy="91440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0" name="Straight Connector 29"/>
            <p:cNvCxnSpPr/>
            <p:nvPr/>
          </p:nvCxnSpPr>
          <p:spPr bwMode="auto">
            <a:xfrm rot="5400000" flipH="1" flipV="1">
              <a:off x="3620294" y="2932906"/>
              <a:ext cx="990600" cy="158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3" name="Straight Connector 32"/>
            <p:cNvCxnSpPr/>
            <p:nvPr/>
          </p:nvCxnSpPr>
          <p:spPr bwMode="auto">
            <a:xfrm flipV="1">
              <a:off x="4114800" y="2895600"/>
              <a:ext cx="685800" cy="533400"/>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34" name="TextBox 33"/>
            <p:cNvSpPr txBox="1"/>
            <p:nvPr/>
          </p:nvSpPr>
          <p:spPr>
            <a:xfrm>
              <a:off x="3886200" y="2209800"/>
              <a:ext cx="442750" cy="307777"/>
            </a:xfrm>
            <a:prstGeom prst="rect">
              <a:avLst/>
            </a:prstGeom>
            <a:noFill/>
          </p:spPr>
          <p:txBody>
            <a:bodyPr wrap="none" rtlCol="0">
              <a:spAutoFit/>
            </a:bodyPr>
            <a:lstStyle/>
            <a:p>
              <a:pPr marL="514350" indent="-514350" algn="just"/>
              <a:r>
                <a:rPr lang="en-US" sz="1400" dirty="0" smtClean="0"/>
                <a:t>Z a</a:t>
              </a:r>
              <a:endParaRPr lang="en-US" sz="1400" dirty="0" smtClean="0"/>
            </a:p>
          </p:txBody>
        </p:sp>
        <p:sp>
          <p:nvSpPr>
            <p:cNvPr id="35" name="TextBox 34"/>
            <p:cNvSpPr txBox="1"/>
            <p:nvPr/>
          </p:nvSpPr>
          <p:spPr>
            <a:xfrm>
              <a:off x="4724400" y="2743200"/>
              <a:ext cx="450701" cy="307777"/>
            </a:xfrm>
            <a:prstGeom prst="rect">
              <a:avLst/>
            </a:prstGeom>
            <a:noFill/>
          </p:spPr>
          <p:txBody>
            <a:bodyPr wrap="none" rtlCol="0">
              <a:spAutoFit/>
            </a:bodyPr>
            <a:lstStyle/>
            <a:p>
              <a:pPr marL="514350" indent="-514350" algn="just"/>
              <a:r>
                <a:rPr lang="en-US" sz="1400" dirty="0" smtClean="0"/>
                <a:t>Y n</a:t>
              </a:r>
              <a:endParaRPr lang="en-US" sz="1400" dirty="0" smtClean="0"/>
            </a:p>
          </p:txBody>
        </p:sp>
        <p:sp>
          <p:nvSpPr>
            <p:cNvPr id="36" name="TextBox 35"/>
            <p:cNvSpPr txBox="1"/>
            <p:nvPr/>
          </p:nvSpPr>
          <p:spPr>
            <a:xfrm>
              <a:off x="3048000" y="2743200"/>
              <a:ext cx="284052" cy="307777"/>
            </a:xfrm>
            <a:prstGeom prst="rect">
              <a:avLst/>
            </a:prstGeom>
            <a:noFill/>
          </p:spPr>
          <p:txBody>
            <a:bodyPr wrap="none" rtlCol="0">
              <a:spAutoFit/>
            </a:bodyPr>
            <a:lstStyle/>
            <a:p>
              <a:pPr marL="514350" indent="-514350" algn="just"/>
              <a:r>
                <a:rPr lang="en-US" sz="1400" dirty="0" smtClean="0"/>
                <a:t>o</a:t>
              </a:r>
              <a:endParaRPr lang="en-US" sz="1400" dirty="0" smtClean="0"/>
            </a:p>
          </p:txBody>
        </p:sp>
        <p:sp>
          <p:nvSpPr>
            <p:cNvPr id="37" name="TextBox 36"/>
            <p:cNvSpPr txBox="1"/>
            <p:nvPr/>
          </p:nvSpPr>
          <p:spPr>
            <a:xfrm>
              <a:off x="4876800" y="3733800"/>
              <a:ext cx="304892" cy="307777"/>
            </a:xfrm>
            <a:prstGeom prst="rect">
              <a:avLst/>
            </a:prstGeom>
            <a:noFill/>
          </p:spPr>
          <p:txBody>
            <a:bodyPr wrap="none" rtlCol="0">
              <a:spAutoFit/>
            </a:bodyPr>
            <a:lstStyle/>
            <a:p>
              <a:pPr marL="514350" indent="-514350" algn="just"/>
              <a:r>
                <a:rPr lang="en-US" sz="1400" dirty="0" smtClean="0"/>
                <a:t>X</a:t>
              </a:r>
              <a:endParaRPr lang="en-US" sz="1400" dirty="0" smtClean="0"/>
            </a:p>
          </p:txBody>
        </p:sp>
      </p:grpSp>
      <p:sp>
        <p:nvSpPr>
          <p:cNvPr id="101" name="TextBox 100"/>
          <p:cNvSpPr txBox="1"/>
          <p:nvPr/>
        </p:nvSpPr>
        <p:spPr>
          <a:xfrm>
            <a:off x="6019800" y="4648200"/>
            <a:ext cx="2438400" cy="830997"/>
          </a:xfrm>
          <a:prstGeom prst="rect">
            <a:avLst/>
          </a:prstGeom>
          <a:noFill/>
        </p:spPr>
        <p:txBody>
          <a:bodyPr wrap="square" rtlCol="0">
            <a:spAutoFit/>
          </a:bodyPr>
          <a:lstStyle/>
          <a:p>
            <a:pPr marL="514350" indent="-514350"/>
            <a:r>
              <a:rPr lang="en-US" sz="1600" dirty="0" smtClean="0"/>
              <a:t>         After Rot(x , 90˚)</a:t>
            </a:r>
            <a:endParaRPr lang="en-US" sz="1600" dirty="0" smtClean="0"/>
          </a:p>
          <a:p>
            <a:pPr marL="514350" indent="-514350"/>
            <a:r>
              <a:rPr lang="en-US" sz="1600" dirty="0" smtClean="0"/>
              <a:t>(The second rotation)</a:t>
            </a:r>
            <a:endParaRPr lang="en-US" sz="1600" dirty="0" smtClean="0"/>
          </a:p>
          <a:p>
            <a:pPr marL="514350" indent="-514350"/>
            <a:r>
              <a:rPr lang="en-US" sz="1600" dirty="0" smtClean="0"/>
              <a:t>       Final position</a:t>
            </a:r>
            <a:endParaRPr lang="en-US" sz="1600" dirty="0" smtClean="0"/>
          </a:p>
        </p:txBody>
      </p:sp>
      <p:sp>
        <p:nvSpPr>
          <p:cNvPr id="102" name="TextBox 101"/>
          <p:cNvSpPr txBox="1"/>
          <p:nvPr/>
        </p:nvSpPr>
        <p:spPr>
          <a:xfrm>
            <a:off x="1066800" y="4724400"/>
            <a:ext cx="1425390" cy="338554"/>
          </a:xfrm>
          <a:prstGeom prst="rect">
            <a:avLst/>
          </a:prstGeom>
          <a:noFill/>
        </p:spPr>
        <p:txBody>
          <a:bodyPr wrap="none" rtlCol="0">
            <a:spAutoFit/>
          </a:bodyPr>
          <a:lstStyle/>
          <a:p>
            <a:pPr marL="514350" indent="-514350" algn="just"/>
            <a:r>
              <a:rPr lang="en-US" sz="1600" dirty="0" smtClean="0"/>
              <a:t>Initial position</a:t>
            </a:r>
            <a:endParaRPr lang="en-US" sz="1600" dirty="0" smtClean="0"/>
          </a:p>
        </p:txBody>
      </p:sp>
      <p:sp>
        <p:nvSpPr>
          <p:cNvPr id="103" name="TextBox 102"/>
          <p:cNvSpPr txBox="1"/>
          <p:nvPr/>
        </p:nvSpPr>
        <p:spPr>
          <a:xfrm>
            <a:off x="3581400" y="4800600"/>
            <a:ext cx="1806905" cy="584775"/>
          </a:xfrm>
          <a:prstGeom prst="rect">
            <a:avLst/>
          </a:prstGeom>
          <a:noFill/>
        </p:spPr>
        <p:txBody>
          <a:bodyPr wrap="none" rtlCol="0">
            <a:spAutoFit/>
          </a:bodyPr>
          <a:lstStyle/>
          <a:p>
            <a:pPr marL="514350" indent="-514350" algn="just"/>
            <a:r>
              <a:rPr lang="en-US" sz="1600" dirty="0" smtClean="0"/>
              <a:t>After Rot (z, 90˚)</a:t>
            </a:r>
            <a:endParaRPr lang="en-US" sz="1600" dirty="0" smtClean="0"/>
          </a:p>
          <a:p>
            <a:pPr marL="514350" indent="-514350" algn="just"/>
            <a:r>
              <a:rPr lang="en-US" sz="1600" dirty="0" smtClean="0"/>
              <a:t>(The first rotation)</a:t>
            </a:r>
            <a:endParaRPr lang="en-US" sz="1600" dirty="0" smtClean="0"/>
          </a:p>
        </p:txBody>
      </p:sp>
      <p:grpSp>
        <p:nvGrpSpPr>
          <p:cNvPr id="4" name="Group 38"/>
          <p:cNvGrpSpPr/>
          <p:nvPr/>
        </p:nvGrpSpPr>
        <p:grpSpPr>
          <a:xfrm>
            <a:off x="5715000" y="1981200"/>
            <a:ext cx="2971892" cy="2212777"/>
            <a:chOff x="5638800" y="1981200"/>
            <a:chExt cx="2971892" cy="2212777"/>
          </a:xfrm>
        </p:grpSpPr>
        <p:grpSp>
          <p:nvGrpSpPr>
            <p:cNvPr id="6" name="Group 99"/>
            <p:cNvGrpSpPr/>
            <p:nvPr/>
          </p:nvGrpSpPr>
          <p:grpSpPr>
            <a:xfrm>
              <a:off x="5638800" y="1981200"/>
              <a:ext cx="2971892" cy="2212777"/>
              <a:chOff x="5715000" y="2108284"/>
              <a:chExt cx="2971892" cy="2212777"/>
            </a:xfrm>
          </p:grpSpPr>
          <p:grpSp>
            <p:nvGrpSpPr>
              <p:cNvPr id="7" name="Group 98"/>
              <p:cNvGrpSpPr/>
              <p:nvPr/>
            </p:nvGrpSpPr>
            <p:grpSpPr>
              <a:xfrm>
                <a:off x="5715000" y="2108284"/>
                <a:ext cx="2971892" cy="2212777"/>
                <a:chOff x="5715000" y="2108284"/>
                <a:chExt cx="2971892" cy="2212777"/>
              </a:xfrm>
            </p:grpSpPr>
            <p:pic>
              <p:nvPicPr>
                <p:cNvPr id="1026" name="Picture 2" descr="C:\Users\Student21\Desktop\Picture123.jpg"/>
                <p:cNvPicPr>
                  <a:picLocks noChangeAspect="1" noChangeArrowheads="1"/>
                </p:cNvPicPr>
                <p:nvPr/>
              </p:nvPicPr>
              <p:blipFill>
                <a:blip r:embed="rId1" cstate="print"/>
                <a:srcRect/>
                <a:stretch>
                  <a:fillRect/>
                </a:stretch>
              </p:blipFill>
              <p:spPr bwMode="auto">
                <a:xfrm>
                  <a:off x="5943600" y="2286000"/>
                  <a:ext cx="2530475" cy="1700213"/>
                </a:xfrm>
                <a:prstGeom prst="rect">
                  <a:avLst/>
                </a:prstGeom>
                <a:noFill/>
              </p:spPr>
            </p:pic>
            <p:sp>
              <p:nvSpPr>
                <p:cNvPr id="77" name="TextBox 76"/>
                <p:cNvSpPr txBox="1"/>
                <p:nvPr/>
              </p:nvSpPr>
              <p:spPr>
                <a:xfrm>
                  <a:off x="5715000" y="3276600"/>
                  <a:ext cx="228600" cy="307777"/>
                </a:xfrm>
                <a:prstGeom prst="rect">
                  <a:avLst/>
                </a:prstGeom>
                <a:noFill/>
              </p:spPr>
              <p:txBody>
                <a:bodyPr wrap="square" rtlCol="0">
                  <a:spAutoFit/>
                </a:bodyPr>
                <a:lstStyle/>
                <a:p>
                  <a:pPr marL="514350" indent="-514350" algn="just"/>
                  <a:r>
                    <a:rPr lang="en-US" sz="1400" dirty="0" smtClean="0"/>
                    <a:t>P</a:t>
                  </a:r>
                  <a:endParaRPr lang="en-US" sz="1400" dirty="0" smtClean="0"/>
                </a:p>
              </p:txBody>
            </p:sp>
            <p:sp>
              <p:nvSpPr>
                <p:cNvPr id="78" name="TextBox 77"/>
                <p:cNvSpPr txBox="1"/>
                <p:nvPr/>
              </p:nvSpPr>
              <p:spPr>
                <a:xfrm>
                  <a:off x="7850970" y="2108284"/>
                  <a:ext cx="442750" cy="307777"/>
                </a:xfrm>
                <a:prstGeom prst="rect">
                  <a:avLst/>
                </a:prstGeom>
                <a:noFill/>
              </p:spPr>
              <p:txBody>
                <a:bodyPr wrap="none" rtlCol="0">
                  <a:spAutoFit/>
                </a:bodyPr>
                <a:lstStyle/>
                <a:p>
                  <a:pPr marL="514350" indent="-514350" algn="just"/>
                  <a:r>
                    <a:rPr lang="en-US" sz="1400" dirty="0" smtClean="0"/>
                    <a:t>Z n</a:t>
                  </a:r>
                  <a:endParaRPr lang="en-US" sz="1400" dirty="0" smtClean="0"/>
                </a:p>
              </p:txBody>
            </p:sp>
            <p:sp>
              <p:nvSpPr>
                <p:cNvPr id="79" name="TextBox 78"/>
                <p:cNvSpPr txBox="1"/>
                <p:nvPr/>
              </p:nvSpPr>
              <p:spPr>
                <a:xfrm>
                  <a:off x="8305800" y="2438400"/>
                  <a:ext cx="304892" cy="307777"/>
                </a:xfrm>
                <a:prstGeom prst="rect">
                  <a:avLst/>
                </a:prstGeom>
                <a:noFill/>
              </p:spPr>
              <p:txBody>
                <a:bodyPr wrap="none" rtlCol="0">
                  <a:spAutoFit/>
                </a:bodyPr>
                <a:lstStyle/>
                <a:p>
                  <a:pPr marL="514350" indent="-514350" algn="just"/>
                  <a:r>
                    <a:rPr lang="en-US" sz="1400" dirty="0" smtClean="0"/>
                    <a:t>Y</a:t>
                  </a:r>
                  <a:endParaRPr lang="en-US" sz="1400" dirty="0" smtClean="0"/>
                </a:p>
              </p:txBody>
            </p:sp>
            <p:sp>
              <p:nvSpPr>
                <p:cNvPr id="80" name="TextBox 79"/>
                <p:cNvSpPr txBox="1"/>
                <p:nvPr/>
              </p:nvSpPr>
              <p:spPr>
                <a:xfrm>
                  <a:off x="8382000" y="2971800"/>
                  <a:ext cx="304892" cy="307777"/>
                </a:xfrm>
                <a:prstGeom prst="rect">
                  <a:avLst/>
                </a:prstGeom>
                <a:noFill/>
              </p:spPr>
              <p:txBody>
                <a:bodyPr wrap="none" rtlCol="0">
                  <a:spAutoFit/>
                </a:bodyPr>
                <a:lstStyle/>
                <a:p>
                  <a:pPr marL="514350" indent="-514350" algn="just"/>
                  <a:r>
                    <a:rPr lang="en-US" sz="1400" dirty="0" smtClean="0"/>
                    <a:t>X</a:t>
                  </a:r>
                  <a:endParaRPr lang="en-US" sz="1400" dirty="0" smtClean="0"/>
                </a:p>
              </p:txBody>
            </p:sp>
            <p:cxnSp>
              <p:nvCxnSpPr>
                <p:cNvPr id="91" name="Straight Connector 90"/>
                <p:cNvCxnSpPr/>
                <p:nvPr/>
              </p:nvCxnSpPr>
              <p:spPr bwMode="auto">
                <a:xfrm rot="5400000">
                  <a:off x="6705600" y="3962400"/>
                  <a:ext cx="228600" cy="228600"/>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93" name="TextBox 92"/>
                <p:cNvSpPr txBox="1"/>
                <p:nvPr/>
              </p:nvSpPr>
              <p:spPr>
                <a:xfrm>
                  <a:off x="6858000" y="4013284"/>
                  <a:ext cx="284052" cy="307777"/>
                </a:xfrm>
                <a:prstGeom prst="rect">
                  <a:avLst/>
                </a:prstGeom>
                <a:noFill/>
              </p:spPr>
              <p:txBody>
                <a:bodyPr wrap="none" rtlCol="0">
                  <a:spAutoFit/>
                </a:bodyPr>
                <a:lstStyle/>
                <a:p>
                  <a:pPr marL="514350" indent="-514350" algn="just"/>
                  <a:r>
                    <a:rPr lang="en-US" sz="1400" dirty="0" smtClean="0"/>
                    <a:t>a</a:t>
                  </a:r>
                  <a:endParaRPr lang="en-US" sz="1400" dirty="0" smtClean="0"/>
                </a:p>
              </p:txBody>
            </p:sp>
            <p:sp>
              <p:nvSpPr>
                <p:cNvPr id="95" name="TextBox 94"/>
                <p:cNvSpPr txBox="1"/>
                <p:nvPr/>
              </p:nvSpPr>
              <p:spPr>
                <a:xfrm>
                  <a:off x="6248400" y="2489284"/>
                  <a:ext cx="383438" cy="307777"/>
                </a:xfrm>
                <a:prstGeom prst="rect">
                  <a:avLst/>
                </a:prstGeom>
                <a:noFill/>
              </p:spPr>
              <p:txBody>
                <a:bodyPr wrap="none" rtlCol="0">
                  <a:spAutoFit/>
                </a:bodyPr>
                <a:lstStyle/>
                <a:p>
                  <a:pPr marL="514350" indent="-514350" algn="just"/>
                  <a:r>
                    <a:rPr lang="en-US" sz="1400" dirty="0" smtClean="0"/>
                    <a:t>30</a:t>
                  </a:r>
                  <a:endParaRPr lang="en-US" sz="1400" dirty="0" smtClean="0"/>
                </a:p>
              </p:txBody>
            </p:sp>
            <p:sp>
              <p:nvSpPr>
                <p:cNvPr id="97" name="TextBox 96"/>
                <p:cNvSpPr txBox="1"/>
                <p:nvPr/>
              </p:nvSpPr>
              <p:spPr>
                <a:xfrm>
                  <a:off x="6781800" y="2336884"/>
                  <a:ext cx="284052" cy="307777"/>
                </a:xfrm>
                <a:prstGeom prst="rect">
                  <a:avLst/>
                </a:prstGeom>
                <a:noFill/>
              </p:spPr>
              <p:txBody>
                <a:bodyPr wrap="none" rtlCol="0">
                  <a:spAutoFit/>
                </a:bodyPr>
                <a:lstStyle/>
                <a:p>
                  <a:pPr marL="514350" indent="-514350" algn="just"/>
                  <a:r>
                    <a:rPr lang="en-US" sz="1400" dirty="0" smtClean="0"/>
                    <a:t>o</a:t>
                  </a:r>
                  <a:endParaRPr lang="en-US" sz="1400" dirty="0" smtClean="0"/>
                </a:p>
              </p:txBody>
            </p:sp>
          </p:grpSp>
          <p:sp>
            <p:nvSpPr>
              <p:cNvPr id="98" name="TextBox 97"/>
              <p:cNvSpPr txBox="1"/>
              <p:nvPr/>
            </p:nvSpPr>
            <p:spPr>
              <a:xfrm>
                <a:off x="7922362" y="2565484"/>
                <a:ext cx="383438" cy="307777"/>
              </a:xfrm>
              <a:prstGeom prst="rect">
                <a:avLst/>
              </a:prstGeom>
              <a:noFill/>
            </p:spPr>
            <p:txBody>
              <a:bodyPr wrap="none" rtlCol="0">
                <a:spAutoFit/>
              </a:bodyPr>
              <a:lstStyle/>
              <a:p>
                <a:pPr marL="514350" indent="-514350" algn="just"/>
                <a:r>
                  <a:rPr lang="en-US" sz="1400" dirty="0" smtClean="0"/>
                  <a:t>10</a:t>
                </a:r>
                <a:endParaRPr lang="en-US" sz="1400" dirty="0" smtClean="0"/>
              </a:p>
            </p:txBody>
          </p:sp>
        </p:grpSp>
        <p:sp>
          <p:nvSpPr>
            <p:cNvPr id="104" name="TextBox 103"/>
            <p:cNvSpPr txBox="1"/>
            <p:nvPr/>
          </p:nvSpPr>
          <p:spPr>
            <a:xfrm>
              <a:off x="7315200" y="2130623"/>
              <a:ext cx="383438" cy="307777"/>
            </a:xfrm>
            <a:prstGeom prst="rect">
              <a:avLst/>
            </a:prstGeom>
            <a:noFill/>
          </p:spPr>
          <p:txBody>
            <a:bodyPr wrap="none" rtlCol="0">
              <a:spAutoFit/>
            </a:bodyPr>
            <a:lstStyle/>
            <a:p>
              <a:pPr marL="514350" indent="-514350" algn="just"/>
              <a:r>
                <a:rPr lang="en-US" sz="1400" dirty="0" smtClean="0"/>
                <a:t>20</a:t>
              </a:r>
              <a:endParaRPr lang="en-US" sz="1400" dirty="0" smtClean="0"/>
            </a:p>
          </p:txBody>
        </p:sp>
      </p:grpSp>
      <p:sp>
        <p:nvSpPr>
          <p:cNvPr id="38" name="Title 1"/>
          <p:cNvSpPr>
            <a:spLocks noGrp="1"/>
          </p:cNvSpPr>
          <p:nvPr>
            <p:ph type="title"/>
          </p:nvPr>
        </p:nvSpPr>
        <p:spPr>
          <a:xfrm>
            <a:off x="457200" y="274638"/>
            <a:ext cx="8229600" cy="639762"/>
          </a:xfrm>
        </p:spPr>
        <p:txBody>
          <a:bodyPr>
            <a:normAutofit fontScale="90000"/>
          </a:bodyPr>
          <a:lstStyle/>
          <a:p>
            <a:r>
              <a:rPr lang="en-US" dirty="0" smtClean="0"/>
              <a:t>Combined Transformation</a:t>
            </a:r>
            <a:br>
              <a:rPr lang="en-US" dirty="0" smtClean="0"/>
            </a:br>
            <a:endParaRPr lang="en-US"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02"/>
                                        </p:tgtEl>
                                        <p:attrNameLst>
                                          <p:attrName>style.visibility</p:attrName>
                                        </p:attrNameLst>
                                      </p:cBhvr>
                                      <p:to>
                                        <p:strVal val="visible"/>
                                      </p:to>
                                    </p:set>
                                    <p:anim calcmode="lin" valueType="num">
                                      <p:cBhvr additive="base">
                                        <p:cTn id="11" dur="500" fill="hold"/>
                                        <p:tgtEl>
                                          <p:spTgt spid="102"/>
                                        </p:tgtEl>
                                        <p:attrNameLst>
                                          <p:attrName>ppt_x</p:attrName>
                                        </p:attrNameLst>
                                      </p:cBhvr>
                                      <p:tavLst>
                                        <p:tav tm="0">
                                          <p:val>
                                            <p:strVal val="0-#ppt_w/2"/>
                                          </p:val>
                                        </p:tav>
                                        <p:tav tm="100000">
                                          <p:val>
                                            <p:strVal val="#ppt_x"/>
                                          </p:val>
                                        </p:tav>
                                      </p:tavLst>
                                    </p:anim>
                                    <p:anim calcmode="lin" valueType="num">
                                      <p:cBhvr additive="base">
                                        <p:cTn id="12" dur="500" fill="hold"/>
                                        <p:tgtEl>
                                          <p:spTgt spid="102"/>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additive="base">
                                        <p:cTn id="17" dur="500" fill="hold"/>
                                        <p:tgtEl>
                                          <p:spTgt spid="3"/>
                                        </p:tgtEl>
                                        <p:attrNameLst>
                                          <p:attrName>ppt_x</p:attrName>
                                        </p:attrNameLst>
                                      </p:cBhvr>
                                      <p:tavLst>
                                        <p:tav tm="0">
                                          <p:val>
                                            <p:strVal val="0-#ppt_w/2"/>
                                          </p:val>
                                        </p:tav>
                                        <p:tav tm="100000">
                                          <p:val>
                                            <p:strVal val="#ppt_x"/>
                                          </p:val>
                                        </p:tav>
                                      </p:tavLst>
                                    </p:anim>
                                    <p:anim calcmode="lin" valueType="num">
                                      <p:cBhvr additive="base">
                                        <p:cTn id="18" dur="500" fill="hold"/>
                                        <p:tgtEl>
                                          <p:spTgt spid="3"/>
                                        </p:tgtEl>
                                        <p:attrNameLst>
                                          <p:attrName>ppt_y</p:attrName>
                                        </p:attrNameLst>
                                      </p:cBhvr>
                                      <p:tavLst>
                                        <p:tav tm="0">
                                          <p:val>
                                            <p:strVal val="#ppt_y"/>
                                          </p:val>
                                        </p:tav>
                                        <p:tav tm="100000">
                                          <p:val>
                                            <p:strVal val="#ppt_y"/>
                                          </p:val>
                                        </p:tav>
                                      </p:tavLst>
                                    </p:anim>
                                  </p:childTnLst>
                                </p:cTn>
                              </p:par>
                              <p:par>
                                <p:cTn id="19" presetID="2" presetClass="entr" presetSubtype="8" fill="hold" grpId="0" nodeType="withEffect">
                                  <p:stCondLst>
                                    <p:cond delay="0"/>
                                  </p:stCondLst>
                                  <p:childTnLst>
                                    <p:set>
                                      <p:cBhvr>
                                        <p:cTn id="20" dur="1" fill="hold">
                                          <p:stCondLst>
                                            <p:cond delay="0"/>
                                          </p:stCondLst>
                                        </p:cTn>
                                        <p:tgtEl>
                                          <p:spTgt spid="103"/>
                                        </p:tgtEl>
                                        <p:attrNameLst>
                                          <p:attrName>style.visibility</p:attrName>
                                        </p:attrNameLst>
                                      </p:cBhvr>
                                      <p:to>
                                        <p:strVal val="visible"/>
                                      </p:to>
                                    </p:set>
                                    <p:anim calcmode="lin" valueType="num">
                                      <p:cBhvr additive="base">
                                        <p:cTn id="21" dur="500" fill="hold"/>
                                        <p:tgtEl>
                                          <p:spTgt spid="103"/>
                                        </p:tgtEl>
                                        <p:attrNameLst>
                                          <p:attrName>ppt_x</p:attrName>
                                        </p:attrNameLst>
                                      </p:cBhvr>
                                      <p:tavLst>
                                        <p:tav tm="0">
                                          <p:val>
                                            <p:strVal val="0-#ppt_w/2"/>
                                          </p:val>
                                        </p:tav>
                                        <p:tav tm="100000">
                                          <p:val>
                                            <p:strVal val="#ppt_x"/>
                                          </p:val>
                                        </p:tav>
                                      </p:tavLst>
                                    </p:anim>
                                    <p:anim calcmode="lin" valueType="num">
                                      <p:cBhvr additive="base">
                                        <p:cTn id="22" dur="500" fill="hold"/>
                                        <p:tgtEl>
                                          <p:spTgt spid="103"/>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 calcmode="lin" valueType="num">
                                      <p:cBhvr additive="base">
                                        <p:cTn id="27" dur="500" fill="hold"/>
                                        <p:tgtEl>
                                          <p:spTgt spid="4"/>
                                        </p:tgtEl>
                                        <p:attrNameLst>
                                          <p:attrName>ppt_x</p:attrName>
                                        </p:attrNameLst>
                                      </p:cBhvr>
                                      <p:tavLst>
                                        <p:tav tm="0">
                                          <p:val>
                                            <p:strVal val="0-#ppt_w/2"/>
                                          </p:val>
                                        </p:tav>
                                        <p:tav tm="100000">
                                          <p:val>
                                            <p:strVal val="#ppt_x"/>
                                          </p:val>
                                        </p:tav>
                                      </p:tavLst>
                                    </p:anim>
                                    <p:anim calcmode="lin" valueType="num">
                                      <p:cBhvr additive="base">
                                        <p:cTn id="28" dur="500" fill="hold"/>
                                        <p:tgtEl>
                                          <p:spTgt spid="4"/>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101"/>
                                        </p:tgtEl>
                                        <p:attrNameLst>
                                          <p:attrName>style.visibility</p:attrName>
                                        </p:attrNameLst>
                                      </p:cBhvr>
                                      <p:to>
                                        <p:strVal val="visible"/>
                                      </p:to>
                                    </p:set>
                                    <p:anim calcmode="lin" valueType="num">
                                      <p:cBhvr additive="base">
                                        <p:cTn id="31" dur="500" fill="hold"/>
                                        <p:tgtEl>
                                          <p:spTgt spid="101"/>
                                        </p:tgtEl>
                                        <p:attrNameLst>
                                          <p:attrName>ppt_x</p:attrName>
                                        </p:attrNameLst>
                                      </p:cBhvr>
                                      <p:tavLst>
                                        <p:tav tm="0">
                                          <p:val>
                                            <p:strVal val="0-#ppt_w/2"/>
                                          </p:val>
                                        </p:tav>
                                        <p:tav tm="100000">
                                          <p:val>
                                            <p:strVal val="#ppt_x"/>
                                          </p:val>
                                        </p:tav>
                                      </p:tavLst>
                                    </p:anim>
                                    <p:anim calcmode="lin" valueType="num">
                                      <p:cBhvr additive="base">
                                        <p:cTn id="32" dur="500" fill="hold"/>
                                        <p:tgtEl>
                                          <p:spTgt spid="10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 grpId="0"/>
      <p:bldP spid="102" grpId="0"/>
      <p:bldP spid="103"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914400"/>
            <a:ext cx="8229600" cy="4648200"/>
          </a:xfrm>
        </p:spPr>
        <p:txBody>
          <a:bodyPr>
            <a:normAutofit/>
          </a:bodyPr>
          <a:lstStyle/>
          <a:p>
            <a:pPr algn="just">
              <a:buNone/>
            </a:pPr>
            <a:r>
              <a:rPr lang="en-US" sz="2000" dirty="0" err="1" smtClean="0"/>
              <a:t>Ex.A</a:t>
            </a:r>
            <a:r>
              <a:rPr lang="en-US" sz="2000" dirty="0" smtClean="0"/>
              <a:t> moving frame </a:t>
            </a:r>
            <a:r>
              <a:rPr lang="en-US" sz="2000" dirty="0" err="1" smtClean="0"/>
              <a:t>noa</a:t>
            </a:r>
            <a:r>
              <a:rPr lang="en-US" sz="2000" dirty="0" smtClean="0"/>
              <a:t> is obtained from frame xyz by rotation of 90</a:t>
            </a:r>
            <a:r>
              <a:rPr lang="en-US" sz="2000" baseline="30000" dirty="0" smtClean="0"/>
              <a:t>o </a:t>
            </a:r>
            <a:r>
              <a:rPr lang="en-US" sz="2000" dirty="0" smtClean="0"/>
              <a:t>about the z axis followed by a rotation of 90</a:t>
            </a:r>
            <a:r>
              <a:rPr lang="en-US" sz="2000" baseline="30000" dirty="0" smtClean="0"/>
              <a:t>o</a:t>
            </a:r>
            <a:r>
              <a:rPr lang="en-US" sz="2000" dirty="0" smtClean="0"/>
              <a:t> about the n-axis. Then, </a:t>
            </a:r>
            <a:r>
              <a:rPr lang="en-US" sz="2000" dirty="0" err="1" smtClean="0"/>
              <a:t>noa</a:t>
            </a:r>
            <a:r>
              <a:rPr lang="en-US" sz="2000" dirty="0" smtClean="0"/>
              <a:t> locates a point </a:t>
            </a:r>
            <a:r>
              <a:rPr lang="en-US" sz="2000" dirty="0" err="1" smtClean="0"/>
              <a:t>P</a:t>
            </a:r>
            <a:r>
              <a:rPr lang="en-US" sz="2000" baseline="-25000" dirty="0" err="1" smtClean="0"/>
              <a:t>noa</a:t>
            </a:r>
            <a:r>
              <a:rPr lang="en-US" sz="2000" dirty="0" smtClean="0"/>
              <a:t> at n=10, o=20 and a=30. Determine its coordinates with respect to reference frame xyz.</a:t>
            </a:r>
            <a:endParaRPr lang="en-US" sz="2000" dirty="0" smtClean="0"/>
          </a:p>
          <a:p>
            <a:pPr algn="just">
              <a:buNone/>
            </a:pPr>
            <a:r>
              <a:rPr lang="en-US" sz="2000" dirty="0" smtClean="0"/>
              <a:t>Solution:	</a:t>
            </a:r>
            <a:endParaRPr lang="en-US" sz="2000" dirty="0" smtClean="0"/>
          </a:p>
          <a:p>
            <a:pPr algn="just">
              <a:buNone/>
            </a:pPr>
            <a:r>
              <a:rPr lang="en-US" sz="2000" dirty="0" smtClean="0"/>
              <a:t>	P</a:t>
            </a:r>
            <a:r>
              <a:rPr lang="en-US" sz="2000" baseline="-25000" dirty="0" smtClean="0"/>
              <a:t>xyz </a:t>
            </a:r>
            <a:r>
              <a:rPr lang="en-US" sz="2000" dirty="0" smtClean="0"/>
              <a:t>= Rot(z,90</a:t>
            </a:r>
            <a:r>
              <a:rPr lang="en-US" sz="2000" baseline="30000" dirty="0" smtClean="0"/>
              <a:t>o</a:t>
            </a:r>
            <a:r>
              <a:rPr lang="en-US" sz="2000" dirty="0" smtClean="0"/>
              <a:t>) X Rot(n, 90</a:t>
            </a:r>
            <a:r>
              <a:rPr lang="en-US" sz="2000" baseline="30000" dirty="0" smtClean="0"/>
              <a:t>o</a:t>
            </a:r>
            <a:r>
              <a:rPr lang="en-US" sz="2000" dirty="0" smtClean="0"/>
              <a:t>) X </a:t>
            </a:r>
            <a:r>
              <a:rPr lang="en-US" sz="2000" dirty="0" err="1" smtClean="0"/>
              <a:t>P</a:t>
            </a:r>
            <a:r>
              <a:rPr lang="en-US" sz="2000" baseline="-25000" dirty="0" err="1" smtClean="0"/>
              <a:t>noa</a:t>
            </a:r>
            <a:endParaRPr lang="en-US" sz="2000" dirty="0" smtClean="0"/>
          </a:p>
          <a:p>
            <a:pPr>
              <a:buNone/>
            </a:pPr>
            <a:r>
              <a:rPr lang="en-US" sz="2000" dirty="0" smtClean="0"/>
              <a:t>	</a:t>
            </a:r>
            <a:endParaRPr lang="en-US" sz="2000" dirty="0" smtClean="0"/>
          </a:p>
          <a:p>
            <a:pPr>
              <a:buNone/>
            </a:pPr>
            <a:r>
              <a:rPr lang="en-US" sz="2000" dirty="0" smtClean="0"/>
              <a:t>	Rot(</a:t>
            </a:r>
            <a:r>
              <a:rPr lang="en-US" sz="2000" dirty="0" err="1" smtClean="0"/>
              <a:t>z,n</a:t>
            </a:r>
            <a:r>
              <a:rPr lang="en-US" sz="2000" dirty="0" smtClean="0"/>
              <a:t>)= Rot(z,90</a:t>
            </a:r>
            <a:r>
              <a:rPr lang="en-US" sz="2000" baseline="30000" dirty="0" smtClean="0"/>
              <a:t>o</a:t>
            </a:r>
            <a:r>
              <a:rPr lang="en-US" sz="2000" dirty="0" smtClean="0"/>
              <a:t>) X Rot(n, 90</a:t>
            </a:r>
            <a:r>
              <a:rPr lang="en-US" sz="2000" baseline="30000" dirty="0" smtClean="0"/>
              <a:t>o</a:t>
            </a:r>
            <a:r>
              <a:rPr lang="en-US" sz="2000" dirty="0" smtClean="0"/>
              <a:t>) </a:t>
            </a:r>
            <a:endParaRPr lang="en-US" sz="2000" dirty="0" smtClean="0"/>
          </a:p>
        </p:txBody>
      </p:sp>
      <p:sp>
        <p:nvSpPr>
          <p:cNvPr id="20482" name="Rectangle 2"/>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en-US"/>
          </a:p>
        </p:txBody>
      </p:sp>
      <p:sp>
        <p:nvSpPr>
          <p:cNvPr id="20483" name="Rectangle 3"/>
          <p:cNvSpPr>
            <a:spLocks noChangeArrowheads="1"/>
          </p:cNvSpPr>
          <p:nvPr/>
        </p:nvSpPr>
        <p:spPr bwMode="auto">
          <a:xfrm>
            <a:off x="0" y="209550"/>
            <a:ext cx="9144000" cy="0"/>
          </a:xfrm>
          <a:prstGeom prst="rect">
            <a:avLst/>
          </a:prstGeom>
          <a:noFill/>
          <a:ln w="9525">
            <a:noFill/>
            <a:miter lim="800000"/>
          </a:ln>
          <a:effectLst/>
        </p:spPr>
        <p:txBody>
          <a:bodyPr vert="horz" wrap="none" lIns="91440" tIns="45720" rIns="91440" bIns="45720" numCol="1" anchor="ctr"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sz="1200" b="0" i="0" u="none" strike="noStrike" cap="none" normalizeH="0" baseline="0" smtClean="0">
                <a:ln>
                  <a:noFill/>
                </a:ln>
                <a:solidFill>
                  <a:srgbClr val="222222"/>
                </a:solidFill>
                <a:effectLst/>
                <a:latin typeface="Arial" panose="020B0604020202020204" pitchFamily="34" charset="0"/>
                <a:ea typeface="Times New Roman" panose="02020603050405020304" pitchFamily="18" charset="0"/>
                <a:cs typeface="Arial" panose="020B0604020202020204" pitchFamily="34" charset="0"/>
              </a:rPr>
              <a:t>   </a:t>
            </a:r>
            <a:endParaRPr kumimoji="0" lang="en-US"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endParaRPr>
          </a:p>
        </p:txBody>
      </p:sp>
      <p:pic>
        <p:nvPicPr>
          <p:cNvPr id="10241" name="Picture 1"/>
          <p:cNvPicPr>
            <a:picLocks noChangeAspect="1" noChangeArrowheads="1"/>
          </p:cNvPicPr>
          <p:nvPr/>
        </p:nvPicPr>
        <p:blipFill>
          <a:blip r:embed="rId1" cstate="print">
            <a:clrChange>
              <a:clrFrom>
                <a:srgbClr val="FFFFFF"/>
              </a:clrFrom>
              <a:clrTo>
                <a:srgbClr val="FFFFFF">
                  <a:alpha val="0"/>
                </a:srgbClr>
              </a:clrTo>
            </a:clrChange>
          </a:blip>
          <a:srcRect/>
          <a:stretch>
            <a:fillRect/>
          </a:stretch>
        </p:blipFill>
        <p:spPr bwMode="auto">
          <a:xfrm>
            <a:off x="6172200" y="4793110"/>
            <a:ext cx="1415143" cy="762000"/>
          </a:xfrm>
          <a:prstGeom prst="rect">
            <a:avLst/>
          </a:prstGeom>
          <a:noFill/>
        </p:spPr>
      </p:pic>
      <p:pic>
        <p:nvPicPr>
          <p:cNvPr id="10245" name="Picture 5"/>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1905000" y="4876800"/>
            <a:ext cx="1273628" cy="685800"/>
          </a:xfrm>
          <a:prstGeom prst="rect">
            <a:avLst/>
          </a:prstGeom>
          <a:noFill/>
        </p:spPr>
      </p:pic>
      <p:pic>
        <p:nvPicPr>
          <p:cNvPr id="14" name="Picture 6"/>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838200" y="3810000"/>
            <a:ext cx="3352800" cy="838200"/>
          </a:xfrm>
          <a:prstGeom prst="rect">
            <a:avLst/>
          </a:prstGeom>
          <a:noFill/>
        </p:spPr>
      </p:pic>
      <p:sp>
        <p:nvSpPr>
          <p:cNvPr id="27650" name="Rectangle 2"/>
          <p:cNvSpPr>
            <a:spLocks noChangeArrowheads="1"/>
          </p:cNvSpPr>
          <p:nvPr/>
        </p:nvSpPr>
        <p:spPr bwMode="auto">
          <a:xfrm>
            <a:off x="0" y="0"/>
            <a:ext cx="9144000" cy="457200"/>
          </a:xfrm>
          <a:prstGeom prst="rect">
            <a:avLst/>
          </a:prstGeom>
          <a:noFill/>
          <a:ln w="9525">
            <a:noFill/>
            <a:miter lim="800000"/>
          </a:ln>
          <a:effectLst/>
        </p:spPr>
        <p:txBody>
          <a:bodyPr vert="horz" wrap="none" lIns="91440" tIns="45720" rIns="91440" bIns="45720" numCol="1" anchor="ctr" anchorCtr="0" compatLnSpc="1">
            <a:spAutoFit/>
          </a:bodyPr>
          <a:lstStyle/>
          <a:p>
            <a:endParaRPr lang="en-US"/>
          </a:p>
        </p:txBody>
      </p:sp>
      <p:pic>
        <p:nvPicPr>
          <p:cNvPr id="27649" name="Picture 1"/>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5105400" y="3733800"/>
            <a:ext cx="3221199" cy="771525"/>
          </a:xfrm>
          <a:prstGeom prst="rect">
            <a:avLst/>
          </a:prstGeom>
          <a:noFill/>
        </p:spPr>
      </p:pic>
      <p:sp>
        <p:nvSpPr>
          <p:cNvPr id="17" name="Title 1"/>
          <p:cNvSpPr>
            <a:spLocks noGrp="1"/>
          </p:cNvSpPr>
          <p:nvPr>
            <p:ph type="title"/>
          </p:nvPr>
        </p:nvSpPr>
        <p:spPr>
          <a:xfrm>
            <a:off x="457200" y="274638"/>
            <a:ext cx="8229600" cy="639762"/>
          </a:xfrm>
        </p:spPr>
        <p:txBody>
          <a:bodyPr>
            <a:normAutofit fontScale="90000"/>
          </a:bodyPr>
          <a:lstStyle/>
          <a:p>
            <a:r>
              <a:rPr lang="en-US" dirty="0" smtClean="0"/>
              <a:t>Combined Transformation</a:t>
            </a:r>
            <a:br>
              <a:rPr lang="en-US" dirty="0" smtClean="0"/>
            </a:b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nodeType="clickEffect">
                                  <p:stCondLst>
                                    <p:cond delay="0"/>
                                  </p:stCondLst>
                                  <p:childTnLst>
                                    <p:set>
                                      <p:cBhvr>
                                        <p:cTn id="36" dur="1" fill="hold">
                                          <p:stCondLst>
                                            <p:cond delay="0"/>
                                          </p:stCondLst>
                                        </p:cTn>
                                        <p:tgtEl>
                                          <p:spTgt spid="14"/>
                                        </p:tgtEl>
                                        <p:attrNameLst>
                                          <p:attrName>style.visibility</p:attrName>
                                        </p:attrNameLst>
                                      </p:cBhvr>
                                      <p:to>
                                        <p:strVal val="visible"/>
                                      </p:to>
                                    </p:set>
                                    <p:anim calcmode="lin" valueType="num">
                                      <p:cBhvr additive="base">
                                        <p:cTn id="37" dur="500" fill="hold"/>
                                        <p:tgtEl>
                                          <p:spTgt spid="14"/>
                                        </p:tgtEl>
                                        <p:attrNameLst>
                                          <p:attrName>ppt_x</p:attrName>
                                        </p:attrNameLst>
                                      </p:cBhvr>
                                      <p:tavLst>
                                        <p:tav tm="0">
                                          <p:val>
                                            <p:strVal val="0-#ppt_w/2"/>
                                          </p:val>
                                        </p:tav>
                                        <p:tav tm="100000">
                                          <p:val>
                                            <p:strVal val="#ppt_x"/>
                                          </p:val>
                                        </p:tav>
                                      </p:tavLst>
                                    </p:anim>
                                    <p:anim calcmode="lin" valueType="num">
                                      <p:cBhvr additive="base">
                                        <p:cTn id="38" dur="500" fill="hold"/>
                                        <p:tgtEl>
                                          <p:spTgt spid="14"/>
                                        </p:tgtEl>
                                        <p:attrNameLst>
                                          <p:attrName>ppt_y</p:attrName>
                                        </p:attrNameLst>
                                      </p:cBhvr>
                                      <p:tavLst>
                                        <p:tav tm="0">
                                          <p:val>
                                            <p:strVal val="#ppt_y"/>
                                          </p:val>
                                        </p:tav>
                                        <p:tav tm="100000">
                                          <p:val>
                                            <p:strVal val="#ppt_y"/>
                                          </p:val>
                                        </p:tav>
                                      </p:tavLst>
                                    </p:anim>
                                  </p:childTnLst>
                                </p:cTn>
                              </p:par>
                              <p:par>
                                <p:cTn id="39" presetID="2" presetClass="entr" presetSubtype="8" fill="hold" nodeType="withEffect">
                                  <p:stCondLst>
                                    <p:cond delay="0"/>
                                  </p:stCondLst>
                                  <p:childTnLst>
                                    <p:set>
                                      <p:cBhvr>
                                        <p:cTn id="40" dur="1" fill="hold">
                                          <p:stCondLst>
                                            <p:cond delay="0"/>
                                          </p:stCondLst>
                                        </p:cTn>
                                        <p:tgtEl>
                                          <p:spTgt spid="10245"/>
                                        </p:tgtEl>
                                        <p:attrNameLst>
                                          <p:attrName>style.visibility</p:attrName>
                                        </p:attrNameLst>
                                      </p:cBhvr>
                                      <p:to>
                                        <p:strVal val="visible"/>
                                      </p:to>
                                    </p:set>
                                    <p:anim calcmode="lin" valueType="num">
                                      <p:cBhvr additive="base">
                                        <p:cTn id="41" dur="500" fill="hold"/>
                                        <p:tgtEl>
                                          <p:spTgt spid="10245"/>
                                        </p:tgtEl>
                                        <p:attrNameLst>
                                          <p:attrName>ppt_x</p:attrName>
                                        </p:attrNameLst>
                                      </p:cBhvr>
                                      <p:tavLst>
                                        <p:tav tm="0">
                                          <p:val>
                                            <p:strVal val="0-#ppt_w/2"/>
                                          </p:val>
                                        </p:tav>
                                        <p:tav tm="100000">
                                          <p:val>
                                            <p:strVal val="#ppt_x"/>
                                          </p:val>
                                        </p:tav>
                                      </p:tavLst>
                                    </p:anim>
                                    <p:anim calcmode="lin" valueType="num">
                                      <p:cBhvr additive="base">
                                        <p:cTn id="42" dur="500" fill="hold"/>
                                        <p:tgtEl>
                                          <p:spTgt spid="10245"/>
                                        </p:tgtEl>
                                        <p:attrNameLst>
                                          <p:attrName>ppt_y</p:attrName>
                                        </p:attrNameLst>
                                      </p:cBhvr>
                                      <p:tavLst>
                                        <p:tav tm="0">
                                          <p:val>
                                            <p:strVal val="#ppt_y"/>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8" fill="hold" nodeType="clickEffect">
                                  <p:stCondLst>
                                    <p:cond delay="0"/>
                                  </p:stCondLst>
                                  <p:childTnLst>
                                    <p:set>
                                      <p:cBhvr>
                                        <p:cTn id="46" dur="1" fill="hold">
                                          <p:stCondLst>
                                            <p:cond delay="0"/>
                                          </p:stCondLst>
                                        </p:cTn>
                                        <p:tgtEl>
                                          <p:spTgt spid="27649"/>
                                        </p:tgtEl>
                                        <p:attrNameLst>
                                          <p:attrName>style.visibility</p:attrName>
                                        </p:attrNameLst>
                                      </p:cBhvr>
                                      <p:to>
                                        <p:strVal val="visible"/>
                                      </p:to>
                                    </p:set>
                                    <p:anim calcmode="lin" valueType="num">
                                      <p:cBhvr additive="base">
                                        <p:cTn id="47" dur="500" fill="hold"/>
                                        <p:tgtEl>
                                          <p:spTgt spid="27649"/>
                                        </p:tgtEl>
                                        <p:attrNameLst>
                                          <p:attrName>ppt_x</p:attrName>
                                        </p:attrNameLst>
                                      </p:cBhvr>
                                      <p:tavLst>
                                        <p:tav tm="0">
                                          <p:val>
                                            <p:strVal val="0-#ppt_w/2"/>
                                          </p:val>
                                        </p:tav>
                                        <p:tav tm="100000">
                                          <p:val>
                                            <p:strVal val="#ppt_x"/>
                                          </p:val>
                                        </p:tav>
                                      </p:tavLst>
                                    </p:anim>
                                    <p:anim calcmode="lin" valueType="num">
                                      <p:cBhvr additive="base">
                                        <p:cTn id="48" dur="500" fill="hold"/>
                                        <p:tgtEl>
                                          <p:spTgt spid="27649"/>
                                        </p:tgtEl>
                                        <p:attrNameLst>
                                          <p:attrName>ppt_y</p:attrName>
                                        </p:attrNameLst>
                                      </p:cBhvr>
                                      <p:tavLst>
                                        <p:tav tm="0">
                                          <p:val>
                                            <p:strVal val="#ppt_y"/>
                                          </p:val>
                                        </p:tav>
                                        <p:tav tm="100000">
                                          <p:val>
                                            <p:strVal val="#ppt_y"/>
                                          </p:val>
                                        </p:tav>
                                      </p:tavLst>
                                    </p:anim>
                                  </p:childTnLst>
                                </p:cTn>
                              </p:par>
                              <p:par>
                                <p:cTn id="49" presetID="2" presetClass="entr" presetSubtype="8" fill="hold" nodeType="withEffect">
                                  <p:stCondLst>
                                    <p:cond delay="0"/>
                                  </p:stCondLst>
                                  <p:childTnLst>
                                    <p:set>
                                      <p:cBhvr>
                                        <p:cTn id="50" dur="1" fill="hold">
                                          <p:stCondLst>
                                            <p:cond delay="0"/>
                                          </p:stCondLst>
                                        </p:cTn>
                                        <p:tgtEl>
                                          <p:spTgt spid="10241"/>
                                        </p:tgtEl>
                                        <p:attrNameLst>
                                          <p:attrName>style.visibility</p:attrName>
                                        </p:attrNameLst>
                                      </p:cBhvr>
                                      <p:to>
                                        <p:strVal val="visible"/>
                                      </p:to>
                                    </p:set>
                                    <p:anim calcmode="lin" valueType="num">
                                      <p:cBhvr additive="base">
                                        <p:cTn id="51" dur="500" fill="hold"/>
                                        <p:tgtEl>
                                          <p:spTgt spid="10241"/>
                                        </p:tgtEl>
                                        <p:attrNameLst>
                                          <p:attrName>ppt_x</p:attrName>
                                        </p:attrNameLst>
                                      </p:cBhvr>
                                      <p:tavLst>
                                        <p:tav tm="0">
                                          <p:val>
                                            <p:strVal val="0-#ppt_w/2"/>
                                          </p:val>
                                        </p:tav>
                                        <p:tav tm="100000">
                                          <p:val>
                                            <p:strVal val="#ppt_x"/>
                                          </p:val>
                                        </p:tav>
                                      </p:tavLst>
                                    </p:anim>
                                    <p:anim calcmode="lin" valueType="num">
                                      <p:cBhvr additive="base">
                                        <p:cTn id="52" dur="500" fill="hold"/>
                                        <p:tgtEl>
                                          <p:spTgt spid="1024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8"/>
          <p:cNvGrpSpPr/>
          <p:nvPr/>
        </p:nvGrpSpPr>
        <p:grpSpPr>
          <a:xfrm>
            <a:off x="762000" y="2286000"/>
            <a:ext cx="1741470" cy="1831777"/>
            <a:chOff x="2209800" y="2743200"/>
            <a:chExt cx="1741470" cy="1831777"/>
          </a:xfrm>
        </p:grpSpPr>
        <p:cxnSp>
          <p:nvCxnSpPr>
            <p:cNvPr id="5" name="Straight Connector 4"/>
            <p:cNvCxnSpPr/>
            <p:nvPr/>
          </p:nvCxnSpPr>
          <p:spPr bwMode="auto">
            <a:xfrm rot="5400000">
              <a:off x="1943100" y="3390900"/>
              <a:ext cx="1143000" cy="158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0" name="Straight Connector 9"/>
            <p:cNvCxnSpPr/>
            <p:nvPr/>
          </p:nvCxnSpPr>
          <p:spPr bwMode="auto">
            <a:xfrm flipV="1">
              <a:off x="2514600" y="3352800"/>
              <a:ext cx="762000" cy="60960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2" name="Straight Connector 11"/>
            <p:cNvCxnSpPr/>
            <p:nvPr/>
          </p:nvCxnSpPr>
          <p:spPr bwMode="auto">
            <a:xfrm>
              <a:off x="2514600" y="3962400"/>
              <a:ext cx="990600" cy="381000"/>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13" name="TextBox 12"/>
            <p:cNvSpPr txBox="1"/>
            <p:nvPr/>
          </p:nvSpPr>
          <p:spPr>
            <a:xfrm>
              <a:off x="3429000" y="4267200"/>
              <a:ext cx="304892" cy="307777"/>
            </a:xfrm>
            <a:prstGeom prst="rect">
              <a:avLst/>
            </a:prstGeom>
            <a:noFill/>
          </p:spPr>
          <p:txBody>
            <a:bodyPr wrap="none" rtlCol="0">
              <a:spAutoFit/>
            </a:bodyPr>
            <a:lstStyle/>
            <a:p>
              <a:pPr marL="514350" indent="-514350" algn="just"/>
              <a:r>
                <a:rPr lang="en-US" sz="1400" b="1" dirty="0" smtClean="0"/>
                <a:t>X</a:t>
              </a:r>
              <a:endParaRPr lang="en-US" sz="1400" b="1" dirty="0" smtClean="0"/>
            </a:p>
          </p:txBody>
        </p:sp>
        <p:sp>
          <p:nvSpPr>
            <p:cNvPr id="14" name="TextBox 13"/>
            <p:cNvSpPr txBox="1"/>
            <p:nvPr/>
          </p:nvSpPr>
          <p:spPr>
            <a:xfrm>
              <a:off x="3200400" y="3200400"/>
              <a:ext cx="304892" cy="307777"/>
            </a:xfrm>
            <a:prstGeom prst="rect">
              <a:avLst/>
            </a:prstGeom>
            <a:noFill/>
          </p:spPr>
          <p:txBody>
            <a:bodyPr wrap="none" rtlCol="0">
              <a:spAutoFit/>
            </a:bodyPr>
            <a:lstStyle/>
            <a:p>
              <a:pPr marL="514350" indent="-514350" algn="just"/>
              <a:r>
                <a:rPr lang="en-US" sz="1400" b="1" dirty="0" smtClean="0"/>
                <a:t>Y</a:t>
              </a:r>
              <a:endParaRPr lang="en-US" sz="1400" b="1" dirty="0" smtClean="0"/>
            </a:p>
          </p:txBody>
        </p:sp>
        <p:sp>
          <p:nvSpPr>
            <p:cNvPr id="15" name="TextBox 14"/>
            <p:cNvSpPr txBox="1"/>
            <p:nvPr/>
          </p:nvSpPr>
          <p:spPr>
            <a:xfrm>
              <a:off x="2209800" y="2743200"/>
              <a:ext cx="293670" cy="307777"/>
            </a:xfrm>
            <a:prstGeom prst="rect">
              <a:avLst/>
            </a:prstGeom>
            <a:noFill/>
          </p:spPr>
          <p:txBody>
            <a:bodyPr wrap="none" rtlCol="0">
              <a:spAutoFit/>
            </a:bodyPr>
            <a:lstStyle/>
            <a:p>
              <a:pPr marL="514350" indent="-514350" algn="just"/>
              <a:r>
                <a:rPr lang="en-US" sz="1400" b="1" dirty="0" smtClean="0"/>
                <a:t>Z</a:t>
              </a:r>
              <a:endParaRPr lang="en-US" sz="1400" b="1" dirty="0" smtClean="0"/>
            </a:p>
          </p:txBody>
        </p:sp>
        <p:sp>
          <p:nvSpPr>
            <p:cNvPr id="16" name="TextBox 15"/>
            <p:cNvSpPr txBox="1"/>
            <p:nvPr/>
          </p:nvSpPr>
          <p:spPr>
            <a:xfrm>
              <a:off x="2514600" y="2743200"/>
              <a:ext cx="228600" cy="307777"/>
            </a:xfrm>
            <a:prstGeom prst="rect">
              <a:avLst/>
            </a:prstGeom>
            <a:noFill/>
          </p:spPr>
          <p:txBody>
            <a:bodyPr wrap="square" rtlCol="0">
              <a:spAutoFit/>
            </a:bodyPr>
            <a:lstStyle/>
            <a:p>
              <a:pPr marL="514350" indent="-514350" algn="just"/>
              <a:r>
                <a:rPr lang="en-US" sz="1400" b="1" dirty="0" smtClean="0"/>
                <a:t>a</a:t>
              </a:r>
              <a:endParaRPr lang="en-US" sz="1400" b="1" dirty="0" smtClean="0"/>
            </a:p>
          </p:txBody>
        </p:sp>
        <p:sp>
          <p:nvSpPr>
            <p:cNvPr id="17" name="TextBox 16"/>
            <p:cNvSpPr txBox="1"/>
            <p:nvPr/>
          </p:nvSpPr>
          <p:spPr>
            <a:xfrm>
              <a:off x="3429000" y="3124200"/>
              <a:ext cx="293670" cy="307777"/>
            </a:xfrm>
            <a:prstGeom prst="rect">
              <a:avLst/>
            </a:prstGeom>
            <a:noFill/>
          </p:spPr>
          <p:txBody>
            <a:bodyPr wrap="none" rtlCol="0">
              <a:spAutoFit/>
            </a:bodyPr>
            <a:lstStyle/>
            <a:p>
              <a:pPr marL="514350" indent="-514350" algn="just"/>
              <a:r>
                <a:rPr lang="en-US" sz="1400" b="1" dirty="0" smtClean="0"/>
                <a:t>o</a:t>
              </a:r>
              <a:endParaRPr lang="en-US" sz="1400" b="1" dirty="0" smtClean="0"/>
            </a:p>
          </p:txBody>
        </p:sp>
        <p:sp>
          <p:nvSpPr>
            <p:cNvPr id="18" name="TextBox 17"/>
            <p:cNvSpPr txBox="1"/>
            <p:nvPr/>
          </p:nvSpPr>
          <p:spPr>
            <a:xfrm>
              <a:off x="3657600" y="4267200"/>
              <a:ext cx="293670" cy="307777"/>
            </a:xfrm>
            <a:prstGeom prst="rect">
              <a:avLst/>
            </a:prstGeom>
            <a:noFill/>
          </p:spPr>
          <p:txBody>
            <a:bodyPr wrap="none" rtlCol="0">
              <a:spAutoFit/>
            </a:bodyPr>
            <a:lstStyle/>
            <a:p>
              <a:pPr marL="514350" indent="-514350" algn="just"/>
              <a:r>
                <a:rPr lang="en-US" sz="1400" b="1" dirty="0" smtClean="0"/>
                <a:t>n</a:t>
              </a:r>
              <a:endParaRPr lang="en-US" sz="1400" b="1" dirty="0" smtClean="0"/>
            </a:p>
          </p:txBody>
        </p:sp>
      </p:grpSp>
      <p:grpSp>
        <p:nvGrpSpPr>
          <p:cNvPr id="3" name="Group 37"/>
          <p:cNvGrpSpPr/>
          <p:nvPr/>
        </p:nvGrpSpPr>
        <p:grpSpPr>
          <a:xfrm>
            <a:off x="3048000" y="2057400"/>
            <a:ext cx="2147939" cy="1831777"/>
            <a:chOff x="3048000" y="2209800"/>
            <a:chExt cx="2147939" cy="1831777"/>
          </a:xfrm>
        </p:grpSpPr>
        <p:cxnSp>
          <p:nvCxnSpPr>
            <p:cNvPr id="21" name="Straight Connector 20"/>
            <p:cNvCxnSpPr/>
            <p:nvPr/>
          </p:nvCxnSpPr>
          <p:spPr bwMode="auto">
            <a:xfrm>
              <a:off x="3276600" y="2971800"/>
              <a:ext cx="1676400" cy="91440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0" name="Straight Connector 29"/>
            <p:cNvCxnSpPr/>
            <p:nvPr/>
          </p:nvCxnSpPr>
          <p:spPr bwMode="auto">
            <a:xfrm rot="5400000" flipH="1" flipV="1">
              <a:off x="3620294" y="2932906"/>
              <a:ext cx="990600" cy="158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3" name="Straight Connector 32"/>
            <p:cNvCxnSpPr/>
            <p:nvPr/>
          </p:nvCxnSpPr>
          <p:spPr bwMode="auto">
            <a:xfrm flipV="1">
              <a:off x="4114800" y="2895600"/>
              <a:ext cx="685800" cy="533400"/>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34" name="TextBox 33"/>
            <p:cNvSpPr txBox="1"/>
            <p:nvPr/>
          </p:nvSpPr>
          <p:spPr>
            <a:xfrm>
              <a:off x="3886200" y="2209800"/>
              <a:ext cx="442750" cy="307777"/>
            </a:xfrm>
            <a:prstGeom prst="rect">
              <a:avLst/>
            </a:prstGeom>
            <a:noFill/>
          </p:spPr>
          <p:txBody>
            <a:bodyPr wrap="none" rtlCol="0">
              <a:spAutoFit/>
            </a:bodyPr>
            <a:lstStyle/>
            <a:p>
              <a:pPr marL="514350" indent="-514350" algn="just"/>
              <a:r>
                <a:rPr lang="en-US" sz="1400" dirty="0" smtClean="0"/>
                <a:t>Z a</a:t>
              </a:r>
              <a:endParaRPr lang="en-US" sz="1400" dirty="0" smtClean="0"/>
            </a:p>
          </p:txBody>
        </p:sp>
        <p:sp>
          <p:nvSpPr>
            <p:cNvPr id="35" name="TextBox 34"/>
            <p:cNvSpPr txBox="1"/>
            <p:nvPr/>
          </p:nvSpPr>
          <p:spPr>
            <a:xfrm>
              <a:off x="4724400" y="2743200"/>
              <a:ext cx="471539" cy="307777"/>
            </a:xfrm>
            <a:prstGeom prst="rect">
              <a:avLst/>
            </a:prstGeom>
            <a:noFill/>
          </p:spPr>
          <p:txBody>
            <a:bodyPr wrap="none" rtlCol="0">
              <a:spAutoFit/>
            </a:bodyPr>
            <a:lstStyle/>
            <a:p>
              <a:pPr marL="514350" indent="-514350" algn="just"/>
              <a:r>
                <a:rPr lang="en-US" sz="1400" dirty="0" smtClean="0"/>
                <a:t>Y V</a:t>
              </a:r>
              <a:endParaRPr lang="en-US" sz="1400" dirty="0" smtClean="0"/>
            </a:p>
          </p:txBody>
        </p:sp>
        <p:sp>
          <p:nvSpPr>
            <p:cNvPr id="36" name="TextBox 35"/>
            <p:cNvSpPr txBox="1"/>
            <p:nvPr/>
          </p:nvSpPr>
          <p:spPr>
            <a:xfrm>
              <a:off x="3048000" y="2743200"/>
              <a:ext cx="284052" cy="307777"/>
            </a:xfrm>
            <a:prstGeom prst="rect">
              <a:avLst/>
            </a:prstGeom>
            <a:noFill/>
          </p:spPr>
          <p:txBody>
            <a:bodyPr wrap="none" rtlCol="0">
              <a:spAutoFit/>
            </a:bodyPr>
            <a:lstStyle/>
            <a:p>
              <a:pPr marL="514350" indent="-514350" algn="just"/>
              <a:r>
                <a:rPr lang="en-US" sz="1400" dirty="0" smtClean="0"/>
                <a:t>o</a:t>
              </a:r>
              <a:endParaRPr lang="en-US" sz="1400" dirty="0" smtClean="0"/>
            </a:p>
          </p:txBody>
        </p:sp>
        <p:sp>
          <p:nvSpPr>
            <p:cNvPr id="37" name="TextBox 36"/>
            <p:cNvSpPr txBox="1"/>
            <p:nvPr/>
          </p:nvSpPr>
          <p:spPr>
            <a:xfrm>
              <a:off x="4876800" y="3733800"/>
              <a:ext cx="304892" cy="307777"/>
            </a:xfrm>
            <a:prstGeom prst="rect">
              <a:avLst/>
            </a:prstGeom>
            <a:noFill/>
          </p:spPr>
          <p:txBody>
            <a:bodyPr wrap="none" rtlCol="0">
              <a:spAutoFit/>
            </a:bodyPr>
            <a:lstStyle/>
            <a:p>
              <a:pPr marL="514350" indent="-514350" algn="just"/>
              <a:r>
                <a:rPr lang="en-US" sz="1400" dirty="0" smtClean="0"/>
                <a:t>X</a:t>
              </a:r>
              <a:endParaRPr lang="en-US" sz="1400" dirty="0" smtClean="0"/>
            </a:p>
          </p:txBody>
        </p:sp>
      </p:grpSp>
      <p:sp>
        <p:nvSpPr>
          <p:cNvPr id="101" name="TextBox 100"/>
          <p:cNvSpPr txBox="1"/>
          <p:nvPr/>
        </p:nvSpPr>
        <p:spPr>
          <a:xfrm>
            <a:off x="5943600" y="4572000"/>
            <a:ext cx="2594940" cy="830997"/>
          </a:xfrm>
          <a:prstGeom prst="rect">
            <a:avLst/>
          </a:prstGeom>
          <a:noFill/>
        </p:spPr>
        <p:txBody>
          <a:bodyPr wrap="square" rtlCol="0">
            <a:spAutoFit/>
          </a:bodyPr>
          <a:lstStyle/>
          <a:p>
            <a:pPr marL="514350" indent="-514350"/>
            <a:r>
              <a:rPr lang="en-US" sz="1600" dirty="0" smtClean="0"/>
              <a:t>         After Rot(x , 90˚)</a:t>
            </a:r>
            <a:endParaRPr lang="en-US" sz="1600" dirty="0" smtClean="0"/>
          </a:p>
          <a:p>
            <a:pPr marL="514350" indent="-514350"/>
            <a:r>
              <a:rPr lang="en-US" sz="1600" dirty="0" smtClean="0"/>
              <a:t>(The second rotation)</a:t>
            </a:r>
            <a:endParaRPr lang="en-US" sz="1600" dirty="0" smtClean="0"/>
          </a:p>
          <a:p>
            <a:pPr marL="514350" indent="-514350"/>
            <a:r>
              <a:rPr lang="en-US" sz="1600" dirty="0" smtClean="0"/>
              <a:t>       Final position</a:t>
            </a:r>
            <a:endParaRPr lang="en-US" sz="1600" dirty="0" smtClean="0"/>
          </a:p>
        </p:txBody>
      </p:sp>
      <p:sp>
        <p:nvSpPr>
          <p:cNvPr id="102" name="TextBox 101"/>
          <p:cNvSpPr txBox="1"/>
          <p:nvPr/>
        </p:nvSpPr>
        <p:spPr>
          <a:xfrm>
            <a:off x="1066800" y="4724400"/>
            <a:ext cx="1425390" cy="338554"/>
          </a:xfrm>
          <a:prstGeom prst="rect">
            <a:avLst/>
          </a:prstGeom>
          <a:noFill/>
        </p:spPr>
        <p:txBody>
          <a:bodyPr wrap="none" rtlCol="0">
            <a:spAutoFit/>
          </a:bodyPr>
          <a:lstStyle/>
          <a:p>
            <a:pPr marL="514350" indent="-514350" algn="just"/>
            <a:r>
              <a:rPr lang="en-US" sz="1600" dirty="0" smtClean="0"/>
              <a:t>Initial position</a:t>
            </a:r>
            <a:endParaRPr lang="en-US" sz="1600" dirty="0" smtClean="0"/>
          </a:p>
        </p:txBody>
      </p:sp>
      <p:sp>
        <p:nvSpPr>
          <p:cNvPr id="103" name="TextBox 102"/>
          <p:cNvSpPr txBox="1"/>
          <p:nvPr/>
        </p:nvSpPr>
        <p:spPr>
          <a:xfrm>
            <a:off x="3429000" y="4800600"/>
            <a:ext cx="1806905" cy="584775"/>
          </a:xfrm>
          <a:prstGeom prst="rect">
            <a:avLst/>
          </a:prstGeom>
          <a:noFill/>
        </p:spPr>
        <p:txBody>
          <a:bodyPr wrap="none" rtlCol="0">
            <a:spAutoFit/>
          </a:bodyPr>
          <a:lstStyle/>
          <a:p>
            <a:pPr marL="514350" indent="-514350" algn="just"/>
            <a:r>
              <a:rPr lang="en-US" sz="1600" dirty="0" smtClean="0"/>
              <a:t>After Rot(z, 90˚)</a:t>
            </a:r>
            <a:endParaRPr lang="en-US" sz="1600" dirty="0" smtClean="0"/>
          </a:p>
          <a:p>
            <a:pPr marL="514350" indent="-514350" algn="just"/>
            <a:r>
              <a:rPr lang="en-US" sz="1600" dirty="0" smtClean="0"/>
              <a:t>(The first rotation)</a:t>
            </a:r>
            <a:endParaRPr lang="en-US" sz="1600" dirty="0" smtClean="0"/>
          </a:p>
        </p:txBody>
      </p:sp>
      <p:grpSp>
        <p:nvGrpSpPr>
          <p:cNvPr id="4" name="Group 134"/>
          <p:cNvGrpSpPr/>
          <p:nvPr/>
        </p:nvGrpSpPr>
        <p:grpSpPr>
          <a:xfrm>
            <a:off x="5791200" y="2133600"/>
            <a:ext cx="3124200" cy="1893690"/>
            <a:chOff x="5715000" y="2130623"/>
            <a:chExt cx="3124200" cy="1893690"/>
          </a:xfrm>
        </p:grpSpPr>
        <p:grpSp>
          <p:nvGrpSpPr>
            <p:cNvPr id="6" name="Group 125"/>
            <p:cNvGrpSpPr/>
            <p:nvPr/>
          </p:nvGrpSpPr>
          <p:grpSpPr>
            <a:xfrm>
              <a:off x="5715000" y="2323134"/>
              <a:ext cx="3124200" cy="1701179"/>
              <a:chOff x="2667000" y="1981200"/>
              <a:chExt cx="5503080" cy="3490913"/>
            </a:xfrm>
          </p:grpSpPr>
          <p:pic>
            <p:nvPicPr>
              <p:cNvPr id="127" name="Picture 3" descr="C:\Users\Student21\Pictures\Picture4.png"/>
              <p:cNvPicPr>
                <a:picLocks noChangeAspect="1" noChangeArrowheads="1"/>
              </p:cNvPicPr>
              <p:nvPr/>
            </p:nvPicPr>
            <p:blipFill>
              <a:blip r:embed="rId1" cstate="print"/>
              <a:srcRect/>
              <a:stretch>
                <a:fillRect/>
              </a:stretch>
            </p:blipFill>
            <p:spPr bwMode="auto">
              <a:xfrm>
                <a:off x="2667000" y="1981200"/>
                <a:ext cx="5503080" cy="3490913"/>
              </a:xfrm>
              <a:prstGeom prst="rect">
                <a:avLst/>
              </a:prstGeom>
              <a:noFill/>
            </p:spPr>
          </p:pic>
          <p:sp>
            <p:nvSpPr>
              <p:cNvPr id="129" name="TextBox 128"/>
              <p:cNvSpPr txBox="1"/>
              <p:nvPr/>
            </p:nvSpPr>
            <p:spPr>
              <a:xfrm>
                <a:off x="5351429" y="2061366"/>
                <a:ext cx="383438" cy="307777"/>
              </a:xfrm>
              <a:prstGeom prst="rect">
                <a:avLst/>
              </a:prstGeom>
              <a:noFill/>
            </p:spPr>
            <p:txBody>
              <a:bodyPr wrap="none" rtlCol="0">
                <a:spAutoFit/>
              </a:bodyPr>
              <a:lstStyle/>
              <a:p>
                <a:pPr marL="514350" indent="-514350" algn="just"/>
                <a:r>
                  <a:rPr lang="en-US" sz="1400" dirty="0" smtClean="0"/>
                  <a:t>30</a:t>
                </a:r>
                <a:endParaRPr lang="en-US" sz="1400" dirty="0" smtClean="0"/>
              </a:p>
            </p:txBody>
          </p:sp>
          <p:sp>
            <p:nvSpPr>
              <p:cNvPr id="130" name="TextBox 129"/>
              <p:cNvSpPr txBox="1"/>
              <p:nvPr/>
            </p:nvSpPr>
            <p:spPr>
              <a:xfrm>
                <a:off x="6425201" y="2374099"/>
                <a:ext cx="500392" cy="307777"/>
              </a:xfrm>
              <a:prstGeom prst="rect">
                <a:avLst/>
              </a:prstGeom>
              <a:noFill/>
            </p:spPr>
            <p:txBody>
              <a:bodyPr wrap="none" rtlCol="0">
                <a:spAutoFit/>
              </a:bodyPr>
              <a:lstStyle/>
              <a:p>
                <a:pPr marL="514350" indent="-514350" algn="just"/>
                <a:r>
                  <a:rPr lang="en-US" sz="1400" dirty="0" smtClean="0"/>
                  <a:t>Y  n</a:t>
                </a:r>
                <a:endParaRPr lang="en-US" sz="1400" dirty="0" smtClean="0"/>
              </a:p>
            </p:txBody>
          </p:sp>
          <p:sp>
            <p:nvSpPr>
              <p:cNvPr id="131" name="TextBox 130"/>
              <p:cNvSpPr txBox="1"/>
              <p:nvPr/>
            </p:nvSpPr>
            <p:spPr>
              <a:xfrm>
                <a:off x="6629400" y="5105400"/>
                <a:ext cx="503664" cy="307777"/>
              </a:xfrm>
              <a:prstGeom prst="rect">
                <a:avLst/>
              </a:prstGeom>
              <a:noFill/>
            </p:spPr>
            <p:txBody>
              <a:bodyPr wrap="none" rtlCol="0">
                <a:spAutoFit/>
              </a:bodyPr>
              <a:lstStyle/>
              <a:p>
                <a:pPr marL="514350" indent="-514350" algn="just"/>
                <a:r>
                  <a:rPr lang="en-US" sz="1400" dirty="0" smtClean="0"/>
                  <a:t>X  a</a:t>
                </a:r>
                <a:endParaRPr lang="en-US" sz="1400" dirty="0" smtClean="0"/>
              </a:p>
            </p:txBody>
          </p:sp>
          <p:sp>
            <p:nvSpPr>
              <p:cNvPr id="132" name="TextBox 131"/>
              <p:cNvSpPr txBox="1"/>
              <p:nvPr/>
            </p:nvSpPr>
            <p:spPr>
              <a:xfrm>
                <a:off x="6156758" y="4719598"/>
                <a:ext cx="383438" cy="307777"/>
              </a:xfrm>
              <a:prstGeom prst="rect">
                <a:avLst/>
              </a:prstGeom>
              <a:noFill/>
            </p:spPr>
            <p:txBody>
              <a:bodyPr wrap="none" rtlCol="0">
                <a:spAutoFit/>
              </a:bodyPr>
              <a:lstStyle/>
              <a:p>
                <a:pPr marL="514350" indent="-514350" algn="just"/>
                <a:r>
                  <a:rPr lang="en-US" sz="1400" dirty="0" smtClean="0"/>
                  <a:t>10</a:t>
                </a:r>
                <a:endParaRPr lang="en-US" sz="1400" dirty="0" smtClean="0"/>
              </a:p>
            </p:txBody>
          </p:sp>
          <p:sp>
            <p:nvSpPr>
              <p:cNvPr id="133" name="TextBox 132"/>
              <p:cNvSpPr txBox="1"/>
              <p:nvPr/>
            </p:nvSpPr>
            <p:spPr>
              <a:xfrm>
                <a:off x="6629400" y="3810000"/>
                <a:ext cx="383438" cy="307777"/>
              </a:xfrm>
              <a:prstGeom prst="rect">
                <a:avLst/>
              </a:prstGeom>
              <a:noFill/>
            </p:spPr>
            <p:txBody>
              <a:bodyPr wrap="none" rtlCol="0">
                <a:spAutoFit/>
              </a:bodyPr>
              <a:lstStyle/>
              <a:p>
                <a:pPr marL="514350" indent="-514350" algn="just"/>
                <a:r>
                  <a:rPr lang="en-US" sz="1400" dirty="0" smtClean="0"/>
                  <a:t>20</a:t>
                </a:r>
                <a:endParaRPr lang="en-US" sz="1400" dirty="0" smtClean="0"/>
              </a:p>
            </p:txBody>
          </p:sp>
        </p:grpSp>
        <p:sp>
          <p:nvSpPr>
            <p:cNvPr id="134" name="TextBox 133"/>
            <p:cNvSpPr txBox="1"/>
            <p:nvPr/>
          </p:nvSpPr>
          <p:spPr>
            <a:xfrm>
              <a:off x="5867400" y="2130623"/>
              <a:ext cx="532518" cy="307777"/>
            </a:xfrm>
            <a:prstGeom prst="rect">
              <a:avLst/>
            </a:prstGeom>
            <a:noFill/>
          </p:spPr>
          <p:txBody>
            <a:bodyPr wrap="none" rtlCol="0">
              <a:spAutoFit/>
            </a:bodyPr>
            <a:lstStyle/>
            <a:p>
              <a:pPr marL="514350" indent="-514350" algn="just"/>
              <a:r>
                <a:rPr lang="en-US" sz="1400" dirty="0" smtClean="0"/>
                <a:t>Z  O</a:t>
              </a:r>
              <a:endParaRPr lang="en-US" sz="1400" dirty="0" smtClean="0"/>
            </a:p>
          </p:txBody>
        </p:sp>
      </p:grpSp>
      <p:sp>
        <p:nvSpPr>
          <p:cNvPr id="38" name="Title 1"/>
          <p:cNvSpPr>
            <a:spLocks noGrp="1"/>
          </p:cNvSpPr>
          <p:nvPr>
            <p:ph type="title"/>
          </p:nvPr>
        </p:nvSpPr>
        <p:spPr>
          <a:xfrm>
            <a:off x="457200" y="274638"/>
            <a:ext cx="8229600" cy="639762"/>
          </a:xfrm>
        </p:spPr>
        <p:txBody>
          <a:bodyPr>
            <a:normAutofit fontScale="90000"/>
          </a:bodyPr>
          <a:lstStyle/>
          <a:p>
            <a:r>
              <a:rPr lang="en-US" dirty="0" smtClean="0"/>
              <a:t>Combined Transformation</a:t>
            </a:r>
            <a:br>
              <a:rPr lang="en-US" dirty="0" smtClean="0"/>
            </a:br>
            <a:endParaRPr lang="en-US"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02"/>
                                        </p:tgtEl>
                                        <p:attrNameLst>
                                          <p:attrName>style.visibility</p:attrName>
                                        </p:attrNameLst>
                                      </p:cBhvr>
                                      <p:to>
                                        <p:strVal val="visible"/>
                                      </p:to>
                                    </p:set>
                                    <p:anim calcmode="lin" valueType="num">
                                      <p:cBhvr additive="base">
                                        <p:cTn id="11" dur="500" fill="hold"/>
                                        <p:tgtEl>
                                          <p:spTgt spid="102"/>
                                        </p:tgtEl>
                                        <p:attrNameLst>
                                          <p:attrName>ppt_x</p:attrName>
                                        </p:attrNameLst>
                                      </p:cBhvr>
                                      <p:tavLst>
                                        <p:tav tm="0">
                                          <p:val>
                                            <p:strVal val="0-#ppt_w/2"/>
                                          </p:val>
                                        </p:tav>
                                        <p:tav tm="100000">
                                          <p:val>
                                            <p:strVal val="#ppt_x"/>
                                          </p:val>
                                        </p:tav>
                                      </p:tavLst>
                                    </p:anim>
                                    <p:anim calcmode="lin" valueType="num">
                                      <p:cBhvr additive="base">
                                        <p:cTn id="12" dur="500" fill="hold"/>
                                        <p:tgtEl>
                                          <p:spTgt spid="102"/>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additive="base">
                                        <p:cTn id="17" dur="500" fill="hold"/>
                                        <p:tgtEl>
                                          <p:spTgt spid="3"/>
                                        </p:tgtEl>
                                        <p:attrNameLst>
                                          <p:attrName>ppt_x</p:attrName>
                                        </p:attrNameLst>
                                      </p:cBhvr>
                                      <p:tavLst>
                                        <p:tav tm="0">
                                          <p:val>
                                            <p:strVal val="0-#ppt_w/2"/>
                                          </p:val>
                                        </p:tav>
                                        <p:tav tm="100000">
                                          <p:val>
                                            <p:strVal val="#ppt_x"/>
                                          </p:val>
                                        </p:tav>
                                      </p:tavLst>
                                    </p:anim>
                                    <p:anim calcmode="lin" valueType="num">
                                      <p:cBhvr additive="base">
                                        <p:cTn id="18" dur="500" fill="hold"/>
                                        <p:tgtEl>
                                          <p:spTgt spid="3"/>
                                        </p:tgtEl>
                                        <p:attrNameLst>
                                          <p:attrName>ppt_y</p:attrName>
                                        </p:attrNameLst>
                                      </p:cBhvr>
                                      <p:tavLst>
                                        <p:tav tm="0">
                                          <p:val>
                                            <p:strVal val="#ppt_y"/>
                                          </p:val>
                                        </p:tav>
                                        <p:tav tm="100000">
                                          <p:val>
                                            <p:strVal val="#ppt_y"/>
                                          </p:val>
                                        </p:tav>
                                      </p:tavLst>
                                    </p:anim>
                                  </p:childTnLst>
                                </p:cTn>
                              </p:par>
                              <p:par>
                                <p:cTn id="19" presetID="2" presetClass="entr" presetSubtype="8" fill="hold" grpId="0" nodeType="withEffect">
                                  <p:stCondLst>
                                    <p:cond delay="0"/>
                                  </p:stCondLst>
                                  <p:childTnLst>
                                    <p:set>
                                      <p:cBhvr>
                                        <p:cTn id="20" dur="1" fill="hold">
                                          <p:stCondLst>
                                            <p:cond delay="0"/>
                                          </p:stCondLst>
                                        </p:cTn>
                                        <p:tgtEl>
                                          <p:spTgt spid="103"/>
                                        </p:tgtEl>
                                        <p:attrNameLst>
                                          <p:attrName>style.visibility</p:attrName>
                                        </p:attrNameLst>
                                      </p:cBhvr>
                                      <p:to>
                                        <p:strVal val="visible"/>
                                      </p:to>
                                    </p:set>
                                    <p:anim calcmode="lin" valueType="num">
                                      <p:cBhvr additive="base">
                                        <p:cTn id="21" dur="500" fill="hold"/>
                                        <p:tgtEl>
                                          <p:spTgt spid="103"/>
                                        </p:tgtEl>
                                        <p:attrNameLst>
                                          <p:attrName>ppt_x</p:attrName>
                                        </p:attrNameLst>
                                      </p:cBhvr>
                                      <p:tavLst>
                                        <p:tav tm="0">
                                          <p:val>
                                            <p:strVal val="0-#ppt_w/2"/>
                                          </p:val>
                                        </p:tav>
                                        <p:tav tm="100000">
                                          <p:val>
                                            <p:strVal val="#ppt_x"/>
                                          </p:val>
                                        </p:tav>
                                      </p:tavLst>
                                    </p:anim>
                                    <p:anim calcmode="lin" valueType="num">
                                      <p:cBhvr additive="base">
                                        <p:cTn id="22" dur="500" fill="hold"/>
                                        <p:tgtEl>
                                          <p:spTgt spid="103"/>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 calcmode="lin" valueType="num">
                                      <p:cBhvr additive="base">
                                        <p:cTn id="27" dur="500" fill="hold"/>
                                        <p:tgtEl>
                                          <p:spTgt spid="4"/>
                                        </p:tgtEl>
                                        <p:attrNameLst>
                                          <p:attrName>ppt_x</p:attrName>
                                        </p:attrNameLst>
                                      </p:cBhvr>
                                      <p:tavLst>
                                        <p:tav tm="0">
                                          <p:val>
                                            <p:strVal val="0-#ppt_w/2"/>
                                          </p:val>
                                        </p:tav>
                                        <p:tav tm="100000">
                                          <p:val>
                                            <p:strVal val="#ppt_x"/>
                                          </p:val>
                                        </p:tav>
                                      </p:tavLst>
                                    </p:anim>
                                    <p:anim calcmode="lin" valueType="num">
                                      <p:cBhvr additive="base">
                                        <p:cTn id="28" dur="500" fill="hold"/>
                                        <p:tgtEl>
                                          <p:spTgt spid="4"/>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101"/>
                                        </p:tgtEl>
                                        <p:attrNameLst>
                                          <p:attrName>style.visibility</p:attrName>
                                        </p:attrNameLst>
                                      </p:cBhvr>
                                      <p:to>
                                        <p:strVal val="visible"/>
                                      </p:to>
                                    </p:set>
                                    <p:anim calcmode="lin" valueType="num">
                                      <p:cBhvr additive="base">
                                        <p:cTn id="31" dur="500" fill="hold"/>
                                        <p:tgtEl>
                                          <p:spTgt spid="101"/>
                                        </p:tgtEl>
                                        <p:attrNameLst>
                                          <p:attrName>ppt_x</p:attrName>
                                        </p:attrNameLst>
                                      </p:cBhvr>
                                      <p:tavLst>
                                        <p:tav tm="0">
                                          <p:val>
                                            <p:strVal val="0-#ppt_w/2"/>
                                          </p:val>
                                        </p:tav>
                                        <p:tav tm="100000">
                                          <p:val>
                                            <p:strVal val="#ppt_x"/>
                                          </p:val>
                                        </p:tav>
                                      </p:tavLst>
                                    </p:anim>
                                    <p:anim calcmode="lin" valueType="num">
                                      <p:cBhvr additive="base">
                                        <p:cTn id="32" dur="500" fill="hold"/>
                                        <p:tgtEl>
                                          <p:spTgt spid="10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 grpId="0"/>
      <p:bldP spid="102" grpId="0"/>
      <p:bldP spid="103"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6" name="Rectangle 4"/>
          <p:cNvSpPr>
            <a:spLocks noChangeArrowheads="1"/>
          </p:cNvSpPr>
          <p:nvPr/>
        </p:nvSpPr>
        <p:spPr bwMode="auto">
          <a:xfrm>
            <a:off x="89940" y="1463565"/>
            <a:ext cx="9144000" cy="0"/>
          </a:xfrm>
          <a:prstGeom prst="rect">
            <a:avLst/>
          </a:prstGeom>
          <a:noFill/>
          <a:ln w="9525">
            <a:noFill/>
            <a:miter lim="800000"/>
          </a:ln>
          <a:effectLst/>
        </p:spPr>
        <p:txBody>
          <a:bodyPr vert="horz" wrap="none" lIns="91440" tIns="45720" rIns="91440" bIns="45720" numCol="1" anchor="ctr" anchorCtr="0" compatLnSpc="1">
            <a:spAutoFit/>
          </a:bodyPr>
          <a:lstStyle/>
          <a:p>
            <a:pPr marL="0" marR="0" lvl="0" indent="457200" algn="l" defTabSz="914400" rtl="0" eaLnBrk="1" fontAlgn="base" latinLnBrk="0" hangingPunct="1">
              <a:lnSpc>
                <a:spcPct val="100000"/>
              </a:lnSpc>
              <a:spcBef>
                <a:spcPct val="0"/>
              </a:spcBef>
              <a:spcAft>
                <a:spcPct val="0"/>
              </a:spcAft>
              <a:buClrTx/>
              <a:buSzTx/>
              <a:buFontTx/>
              <a:buNone/>
            </a:pPr>
            <a:r>
              <a:rPr kumimoji="0" lang="en-US" sz="1100" b="0" i="0" u="none" strike="noStrike" cap="none" normalizeH="0" baseline="0" smtClean="0">
                <a:ln>
                  <a:noFill/>
                </a:ln>
                <a:solidFill>
                  <a:schemeClr val="tx1"/>
                </a:solidFill>
                <a:effectLst/>
                <a:latin typeface="Calibri" panose="020F0502020204030204" charset="0"/>
                <a:ea typeface="Times New Roman" panose="02020603050405020304" pitchFamily="18" charset="0"/>
                <a:cs typeface="Times New Roman" panose="02020603050405020304" pitchFamily="18" charset="0"/>
              </a:rPr>
              <a:t> </a:t>
            </a:r>
            <a:endParaRPr kumimoji="0" lang="en-US"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endParaRPr>
          </a:p>
        </p:txBody>
      </p:sp>
      <p:sp>
        <p:nvSpPr>
          <p:cNvPr id="28677" name="Rectangle 5"/>
          <p:cNvSpPr>
            <a:spLocks noChangeArrowheads="1"/>
          </p:cNvSpPr>
          <p:nvPr/>
        </p:nvSpPr>
        <p:spPr bwMode="auto">
          <a:xfrm>
            <a:off x="89940" y="1930290"/>
            <a:ext cx="9144000" cy="0"/>
          </a:xfrm>
          <a:prstGeom prst="rect">
            <a:avLst/>
          </a:prstGeom>
          <a:noFill/>
          <a:ln w="9525">
            <a:noFill/>
            <a:miter lim="800000"/>
          </a:ln>
          <a:effectLst/>
        </p:spPr>
        <p:txBody>
          <a:bodyPr vert="horz" wrap="none" lIns="91440" tIns="45720" rIns="91440" bIns="45720" numCol="1" anchor="ctr"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endParaRPr kumimoji="0" lang="en-US"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endParaRPr>
          </a:p>
        </p:txBody>
      </p:sp>
      <p:sp>
        <p:nvSpPr>
          <p:cNvPr id="28683" name="Rectangle 11"/>
          <p:cNvSpPr>
            <a:spLocks noChangeArrowheads="1"/>
          </p:cNvSpPr>
          <p:nvPr/>
        </p:nvSpPr>
        <p:spPr bwMode="auto">
          <a:xfrm>
            <a:off x="89940" y="1463565"/>
            <a:ext cx="9144000" cy="0"/>
          </a:xfrm>
          <a:prstGeom prst="rect">
            <a:avLst/>
          </a:prstGeom>
          <a:noFill/>
          <a:ln w="9525">
            <a:noFill/>
            <a:miter lim="800000"/>
          </a:ln>
          <a:effectLst/>
        </p:spPr>
        <p:txBody>
          <a:bodyPr vert="horz" wrap="none" lIns="91440" tIns="45720" rIns="91440" bIns="45720" numCol="1" anchor="ctr"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sz="1100" b="0" i="0" u="none" strike="noStrike" cap="none" normalizeH="0" baseline="0" smtClean="0">
                <a:ln>
                  <a:noFill/>
                </a:ln>
                <a:solidFill>
                  <a:schemeClr val="tx1"/>
                </a:solidFill>
                <a:effectLst/>
                <a:latin typeface="Calibri" panose="020F0502020204030204" charset="0"/>
                <a:ea typeface="Times New Roman" panose="02020603050405020304" pitchFamily="18" charset="0"/>
                <a:cs typeface="Times New Roman" panose="02020603050405020304" pitchFamily="18" charset="0"/>
              </a:rPr>
              <a:t> </a:t>
            </a:r>
            <a:endParaRPr kumimoji="0" lang="en-US"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endParaRPr>
          </a:p>
        </p:txBody>
      </p:sp>
      <p:sp>
        <p:nvSpPr>
          <p:cNvPr id="28686" name="Rectangle 14"/>
          <p:cNvSpPr>
            <a:spLocks noChangeArrowheads="1"/>
          </p:cNvSpPr>
          <p:nvPr/>
        </p:nvSpPr>
        <p:spPr bwMode="auto">
          <a:xfrm>
            <a:off x="89940" y="1463565"/>
            <a:ext cx="9144000" cy="0"/>
          </a:xfrm>
          <a:prstGeom prst="rect">
            <a:avLst/>
          </a:prstGeom>
          <a:noFill/>
          <a:ln w="9525">
            <a:noFill/>
            <a:miter lim="800000"/>
          </a:ln>
          <a:effectLst/>
        </p:spPr>
        <p:txBody>
          <a:bodyPr vert="horz" wrap="none" lIns="91440" tIns="45720" rIns="91440" bIns="45720" numCol="1" anchor="ctr" anchorCtr="0" compatLnSpc="1">
            <a:spAutoFit/>
          </a:bodyPr>
          <a:lstStyle/>
          <a:p>
            <a:pPr marL="0" marR="0" lvl="0" indent="457200" algn="l" defTabSz="914400" rtl="0" eaLnBrk="1" fontAlgn="base" latinLnBrk="0" hangingPunct="1">
              <a:lnSpc>
                <a:spcPct val="100000"/>
              </a:lnSpc>
              <a:spcBef>
                <a:spcPct val="0"/>
              </a:spcBef>
              <a:spcAft>
                <a:spcPct val="0"/>
              </a:spcAft>
              <a:buClrTx/>
              <a:buSzTx/>
              <a:buFontTx/>
              <a:buNone/>
            </a:pPr>
            <a:r>
              <a:rPr kumimoji="0" lang="en-US" sz="1100" b="0" i="0" u="none" strike="noStrike" cap="none" normalizeH="0" baseline="0" smtClean="0">
                <a:ln>
                  <a:noFill/>
                </a:ln>
                <a:solidFill>
                  <a:schemeClr val="tx1"/>
                </a:solidFill>
                <a:effectLst/>
                <a:latin typeface="Calibri" panose="020F0502020204030204" charset="0"/>
                <a:ea typeface="Times New Roman" panose="02020603050405020304" pitchFamily="18" charset="0"/>
                <a:cs typeface="Times New Roman" panose="02020603050405020304" pitchFamily="18" charset="0"/>
              </a:rPr>
              <a:t> </a:t>
            </a:r>
            <a:endParaRPr kumimoji="0" lang="en-US"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endParaRPr>
          </a:p>
        </p:txBody>
      </p:sp>
      <p:sp>
        <p:nvSpPr>
          <p:cNvPr id="20" name="TextBox 19"/>
          <p:cNvSpPr txBox="1"/>
          <p:nvPr/>
        </p:nvSpPr>
        <p:spPr>
          <a:xfrm>
            <a:off x="1918740" y="4878575"/>
            <a:ext cx="914400" cy="461665"/>
          </a:xfrm>
          <a:prstGeom prst="rect">
            <a:avLst/>
          </a:prstGeom>
          <a:noFill/>
        </p:spPr>
        <p:txBody>
          <a:bodyPr wrap="square" rtlCol="0">
            <a:spAutoFit/>
          </a:bodyPr>
          <a:lstStyle/>
          <a:p>
            <a:r>
              <a:rPr lang="en-US" sz="2400" b="1" dirty="0" smtClean="0">
                <a:latin typeface="Calibri math"/>
              </a:rPr>
              <a:t>P</a:t>
            </a:r>
            <a:r>
              <a:rPr lang="en-US" sz="2400" b="1" baseline="-25000" dirty="0" smtClean="0">
                <a:latin typeface="Calibri math"/>
              </a:rPr>
              <a:t>xyz</a:t>
            </a:r>
            <a:endParaRPr lang="en-US" sz="2400" dirty="0">
              <a:latin typeface="+mn-lt"/>
            </a:endParaRPr>
          </a:p>
        </p:txBody>
      </p:sp>
      <p:sp>
        <p:nvSpPr>
          <p:cNvPr id="27" name="Rectangle 4"/>
          <p:cNvSpPr>
            <a:spLocks noChangeArrowheads="1"/>
          </p:cNvSpPr>
          <p:nvPr/>
        </p:nvSpPr>
        <p:spPr bwMode="auto">
          <a:xfrm>
            <a:off x="88640" y="1463565"/>
            <a:ext cx="9144000" cy="0"/>
          </a:xfrm>
          <a:prstGeom prst="rect">
            <a:avLst/>
          </a:prstGeom>
          <a:noFill/>
          <a:ln w="9525">
            <a:noFill/>
            <a:miter lim="800000"/>
          </a:ln>
          <a:effectLst/>
        </p:spPr>
        <p:txBody>
          <a:bodyPr vert="horz" wrap="none" lIns="91440" tIns="45720" rIns="91440" bIns="45720" numCol="1" anchor="ctr" anchorCtr="0" compatLnSpc="1">
            <a:spAutoFit/>
          </a:bodyPr>
          <a:lstStyle/>
          <a:p>
            <a:pPr marL="0" marR="0" lvl="0" indent="457200" algn="l" defTabSz="914400" rtl="0" eaLnBrk="1" fontAlgn="base" latinLnBrk="0" hangingPunct="1">
              <a:lnSpc>
                <a:spcPct val="100000"/>
              </a:lnSpc>
              <a:spcBef>
                <a:spcPct val="0"/>
              </a:spcBef>
              <a:spcAft>
                <a:spcPct val="0"/>
              </a:spcAft>
              <a:buClrTx/>
              <a:buSzTx/>
              <a:buFontTx/>
              <a:buNone/>
            </a:pPr>
            <a:r>
              <a:rPr kumimoji="0" lang="en-US" sz="1100" b="0" i="0" u="none" strike="noStrike" cap="none" normalizeH="0" baseline="0" smtClean="0">
                <a:ln>
                  <a:noFill/>
                </a:ln>
                <a:solidFill>
                  <a:schemeClr val="tx1"/>
                </a:solidFill>
                <a:effectLst/>
                <a:latin typeface="Calibri" panose="020F0502020204030204" charset="0"/>
                <a:ea typeface="Times New Roman" panose="02020603050405020304" pitchFamily="18" charset="0"/>
                <a:cs typeface="Times New Roman" panose="02020603050405020304" pitchFamily="18" charset="0"/>
              </a:rPr>
              <a:t> </a:t>
            </a:r>
            <a:endParaRPr kumimoji="0" lang="en-US"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endParaRPr>
          </a:p>
        </p:txBody>
      </p:sp>
      <p:sp>
        <p:nvSpPr>
          <p:cNvPr id="28" name="Rectangle 5"/>
          <p:cNvSpPr>
            <a:spLocks noChangeArrowheads="1"/>
          </p:cNvSpPr>
          <p:nvPr/>
        </p:nvSpPr>
        <p:spPr bwMode="auto">
          <a:xfrm>
            <a:off x="88640" y="1930290"/>
            <a:ext cx="9144000" cy="0"/>
          </a:xfrm>
          <a:prstGeom prst="rect">
            <a:avLst/>
          </a:prstGeom>
          <a:noFill/>
          <a:ln w="9525">
            <a:noFill/>
            <a:miter lim="800000"/>
          </a:ln>
          <a:effectLst/>
        </p:spPr>
        <p:txBody>
          <a:bodyPr vert="horz" wrap="none" lIns="91440" tIns="45720" rIns="91440" bIns="45720" numCol="1" anchor="ctr"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endParaRPr kumimoji="0" lang="en-US"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endParaRPr>
          </a:p>
        </p:txBody>
      </p:sp>
      <p:pic>
        <p:nvPicPr>
          <p:cNvPr id="30" name="Picture 9"/>
          <p:cNvPicPr>
            <a:picLocks noChangeAspect="1" noChangeArrowheads="1"/>
          </p:cNvPicPr>
          <p:nvPr/>
        </p:nvPicPr>
        <p:blipFill>
          <a:blip r:embed="rId1" cstate="print">
            <a:clrChange>
              <a:clrFrom>
                <a:srgbClr val="FFFFFF"/>
              </a:clrFrom>
              <a:clrTo>
                <a:srgbClr val="FFFFFF">
                  <a:alpha val="0"/>
                </a:srgbClr>
              </a:clrTo>
            </a:clrChange>
          </a:blip>
          <a:srcRect/>
          <a:stretch>
            <a:fillRect/>
          </a:stretch>
        </p:blipFill>
        <p:spPr bwMode="auto">
          <a:xfrm>
            <a:off x="2971800" y="3352800"/>
            <a:ext cx="2298440" cy="930860"/>
          </a:xfrm>
          <a:prstGeom prst="rect">
            <a:avLst/>
          </a:prstGeom>
          <a:noFill/>
        </p:spPr>
      </p:pic>
      <p:sp>
        <p:nvSpPr>
          <p:cNvPr id="31" name="Rectangle 11"/>
          <p:cNvSpPr>
            <a:spLocks noChangeArrowheads="1"/>
          </p:cNvSpPr>
          <p:nvPr/>
        </p:nvSpPr>
        <p:spPr bwMode="auto">
          <a:xfrm>
            <a:off x="88640" y="1463565"/>
            <a:ext cx="9144000" cy="0"/>
          </a:xfrm>
          <a:prstGeom prst="rect">
            <a:avLst/>
          </a:prstGeom>
          <a:noFill/>
          <a:ln w="9525">
            <a:noFill/>
            <a:miter lim="800000"/>
          </a:ln>
          <a:effectLst/>
        </p:spPr>
        <p:txBody>
          <a:bodyPr vert="horz" wrap="none" lIns="91440" tIns="45720" rIns="91440" bIns="45720" numCol="1" anchor="ctr"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sz="1100" b="0" i="0" u="none" strike="noStrike" cap="none" normalizeH="0" baseline="0" smtClean="0">
                <a:ln>
                  <a:noFill/>
                </a:ln>
                <a:solidFill>
                  <a:schemeClr val="tx1"/>
                </a:solidFill>
                <a:effectLst/>
                <a:latin typeface="Calibri" panose="020F0502020204030204" charset="0"/>
                <a:ea typeface="Times New Roman" panose="02020603050405020304" pitchFamily="18" charset="0"/>
                <a:cs typeface="Times New Roman" panose="02020603050405020304" pitchFamily="18" charset="0"/>
              </a:rPr>
              <a:t> </a:t>
            </a:r>
            <a:endParaRPr kumimoji="0" lang="en-US"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endParaRPr>
          </a:p>
        </p:txBody>
      </p:sp>
      <p:pic>
        <p:nvPicPr>
          <p:cNvPr id="32"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2971800" y="4724400"/>
            <a:ext cx="858416" cy="914400"/>
          </a:xfrm>
          <a:prstGeom prst="rect">
            <a:avLst/>
          </a:prstGeom>
          <a:noFill/>
        </p:spPr>
      </p:pic>
      <p:sp>
        <p:nvSpPr>
          <p:cNvPr id="33" name="Rectangle 14"/>
          <p:cNvSpPr>
            <a:spLocks noChangeArrowheads="1"/>
          </p:cNvSpPr>
          <p:nvPr/>
        </p:nvSpPr>
        <p:spPr bwMode="auto">
          <a:xfrm>
            <a:off x="88640" y="1463565"/>
            <a:ext cx="9144000" cy="0"/>
          </a:xfrm>
          <a:prstGeom prst="rect">
            <a:avLst/>
          </a:prstGeom>
          <a:noFill/>
          <a:ln w="9525">
            <a:noFill/>
            <a:miter lim="800000"/>
          </a:ln>
          <a:effectLst/>
        </p:spPr>
        <p:txBody>
          <a:bodyPr vert="horz" wrap="none" lIns="91440" tIns="45720" rIns="91440" bIns="45720" numCol="1" anchor="ctr" anchorCtr="0" compatLnSpc="1">
            <a:spAutoFit/>
          </a:bodyPr>
          <a:lstStyle/>
          <a:p>
            <a:pPr marL="0" marR="0" lvl="0" indent="457200" algn="l" defTabSz="914400" rtl="0" eaLnBrk="1" fontAlgn="base" latinLnBrk="0" hangingPunct="1">
              <a:lnSpc>
                <a:spcPct val="100000"/>
              </a:lnSpc>
              <a:spcBef>
                <a:spcPct val="0"/>
              </a:spcBef>
              <a:spcAft>
                <a:spcPct val="0"/>
              </a:spcAft>
              <a:buClrTx/>
              <a:buSzTx/>
              <a:buFontTx/>
              <a:buNone/>
            </a:pPr>
            <a:r>
              <a:rPr kumimoji="0" lang="en-US" sz="1100" b="0" i="0" u="none" strike="noStrike" cap="none" normalizeH="0" baseline="0" smtClean="0">
                <a:ln>
                  <a:noFill/>
                </a:ln>
                <a:solidFill>
                  <a:schemeClr val="tx1"/>
                </a:solidFill>
                <a:effectLst/>
                <a:latin typeface="Calibri" panose="020F0502020204030204" charset="0"/>
                <a:ea typeface="Times New Roman" panose="02020603050405020304" pitchFamily="18" charset="0"/>
                <a:cs typeface="Times New Roman" panose="02020603050405020304" pitchFamily="18" charset="0"/>
              </a:rPr>
              <a:t> </a:t>
            </a:r>
            <a:endParaRPr kumimoji="0" lang="en-US"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endParaRPr>
          </a:p>
        </p:txBody>
      </p:sp>
      <p:sp>
        <p:nvSpPr>
          <p:cNvPr id="34" name="TextBox 33"/>
          <p:cNvSpPr txBox="1"/>
          <p:nvPr/>
        </p:nvSpPr>
        <p:spPr>
          <a:xfrm>
            <a:off x="1981200" y="3505200"/>
            <a:ext cx="914400" cy="461665"/>
          </a:xfrm>
          <a:prstGeom prst="rect">
            <a:avLst/>
          </a:prstGeom>
          <a:noFill/>
        </p:spPr>
        <p:txBody>
          <a:bodyPr wrap="square" rtlCol="0">
            <a:spAutoFit/>
          </a:bodyPr>
          <a:lstStyle/>
          <a:p>
            <a:r>
              <a:rPr lang="en-US" sz="2400" b="1" dirty="0" smtClean="0">
                <a:latin typeface="Calibri math"/>
              </a:rPr>
              <a:t>P</a:t>
            </a:r>
            <a:r>
              <a:rPr lang="en-US" sz="2400" b="1" baseline="-25000" dirty="0" smtClean="0">
                <a:latin typeface="Calibri math"/>
              </a:rPr>
              <a:t>xyz</a:t>
            </a:r>
            <a:endParaRPr lang="en-US" sz="2400" dirty="0"/>
          </a:p>
        </p:txBody>
      </p:sp>
      <p:sp>
        <p:nvSpPr>
          <p:cNvPr id="36" name="Title 1"/>
          <p:cNvSpPr>
            <a:spLocks noGrp="1"/>
          </p:cNvSpPr>
          <p:nvPr>
            <p:ph type="title"/>
          </p:nvPr>
        </p:nvSpPr>
        <p:spPr>
          <a:xfrm>
            <a:off x="457200" y="274638"/>
            <a:ext cx="8229600" cy="639762"/>
          </a:xfrm>
        </p:spPr>
        <p:txBody>
          <a:bodyPr>
            <a:normAutofit fontScale="90000"/>
          </a:bodyPr>
          <a:lstStyle/>
          <a:p>
            <a:r>
              <a:rPr lang="en-US" dirty="0" smtClean="0"/>
              <a:t>Combined Transformation</a:t>
            </a:r>
            <a:br>
              <a:rPr lang="en-US" dirty="0" smtClean="0"/>
            </a:br>
            <a:endParaRPr lang="en-US" dirty="0"/>
          </a:p>
        </p:txBody>
      </p:sp>
      <p:sp>
        <p:nvSpPr>
          <p:cNvPr id="28688" name="Rectangle 16"/>
          <p:cNvSpPr>
            <a:spLocks noChangeArrowheads="1"/>
          </p:cNvSpPr>
          <p:nvPr/>
        </p:nvSpPr>
        <p:spPr bwMode="auto">
          <a:xfrm>
            <a:off x="0" y="0"/>
            <a:ext cx="9144000" cy="457200"/>
          </a:xfrm>
          <a:prstGeom prst="rect">
            <a:avLst/>
          </a:prstGeom>
          <a:noFill/>
          <a:ln w="9525">
            <a:noFill/>
            <a:miter lim="800000"/>
          </a:ln>
          <a:effectLst/>
        </p:spPr>
        <p:txBody>
          <a:bodyPr vert="horz" wrap="none" lIns="91440" tIns="45720" rIns="91440" bIns="45720" numCol="1" anchor="ctr" anchorCtr="0" compatLnSpc="1">
            <a:spAutoFit/>
          </a:bodyPr>
          <a:lstStyle/>
          <a:p>
            <a:endParaRPr lang="en-US"/>
          </a:p>
        </p:txBody>
      </p:sp>
      <p:pic>
        <p:nvPicPr>
          <p:cNvPr id="28673" name="Picture 1"/>
          <p:cNvPicPr>
            <a:picLocks noChangeAspect="1" noChangeArrowheads="1"/>
          </p:cNvPicPr>
          <p:nvPr/>
        </p:nvPicPr>
        <p:blipFill>
          <a:blip r:embed="rId3" cstate="print"/>
          <a:srcRect l="11127" t="54050" r="55490" b="32177"/>
          <a:stretch>
            <a:fillRect/>
          </a:stretch>
        </p:blipFill>
        <p:spPr bwMode="auto">
          <a:xfrm>
            <a:off x="1600200" y="901946"/>
            <a:ext cx="5257800" cy="1155454"/>
          </a:xfrm>
          <a:prstGeom prst="rect">
            <a:avLst/>
          </a:prstGeom>
          <a:noFill/>
          <a:ln w="9525">
            <a:noFill/>
            <a:miter lim="800000"/>
            <a:headEnd/>
            <a:tailEnd/>
          </a:ln>
          <a:effectLst/>
        </p:spPr>
      </p:pic>
      <p:pic>
        <p:nvPicPr>
          <p:cNvPr id="28674" name="Picture 2"/>
          <p:cNvPicPr>
            <a:picLocks noChangeAspect="1" noChangeArrowheads="1"/>
          </p:cNvPicPr>
          <p:nvPr/>
        </p:nvPicPr>
        <p:blipFill>
          <a:blip r:embed="rId4" cstate="print"/>
          <a:srcRect l="11347" t="54047" r="69327" b="32203"/>
          <a:stretch>
            <a:fillRect/>
          </a:stretch>
        </p:blipFill>
        <p:spPr bwMode="auto">
          <a:xfrm>
            <a:off x="1714480" y="2000240"/>
            <a:ext cx="2857500" cy="1143000"/>
          </a:xfrm>
          <a:prstGeom prst="rect">
            <a:avLst/>
          </a:prstGeom>
          <a:noFill/>
          <a:ln w="9525">
            <a:noFill/>
            <a:miter lim="800000"/>
            <a:headEnd/>
            <a:tailEnd/>
          </a:ln>
          <a:effectLst/>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8673"/>
                                        </p:tgtEl>
                                        <p:attrNameLst>
                                          <p:attrName>style.visibility</p:attrName>
                                        </p:attrNameLst>
                                      </p:cBhvr>
                                      <p:to>
                                        <p:strVal val="visible"/>
                                      </p:to>
                                    </p:set>
                                    <p:anim calcmode="lin" valueType="num">
                                      <p:cBhvr additive="base">
                                        <p:cTn id="7" dur="500" fill="hold"/>
                                        <p:tgtEl>
                                          <p:spTgt spid="28673"/>
                                        </p:tgtEl>
                                        <p:attrNameLst>
                                          <p:attrName>ppt_x</p:attrName>
                                        </p:attrNameLst>
                                      </p:cBhvr>
                                      <p:tavLst>
                                        <p:tav tm="0">
                                          <p:val>
                                            <p:strVal val="0-#ppt_w/2"/>
                                          </p:val>
                                        </p:tav>
                                        <p:tav tm="100000">
                                          <p:val>
                                            <p:strVal val="#ppt_x"/>
                                          </p:val>
                                        </p:tav>
                                      </p:tavLst>
                                    </p:anim>
                                    <p:anim calcmode="lin" valueType="num">
                                      <p:cBhvr additive="base">
                                        <p:cTn id="8" dur="500" fill="hold"/>
                                        <p:tgtEl>
                                          <p:spTgt spid="2867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28674"/>
                                        </p:tgtEl>
                                        <p:attrNameLst>
                                          <p:attrName>style.visibility</p:attrName>
                                        </p:attrNameLst>
                                      </p:cBhvr>
                                      <p:to>
                                        <p:strVal val="visible"/>
                                      </p:to>
                                    </p:set>
                                    <p:anim calcmode="lin" valueType="num">
                                      <p:cBhvr additive="base">
                                        <p:cTn id="13" dur="500" fill="hold"/>
                                        <p:tgtEl>
                                          <p:spTgt spid="28674"/>
                                        </p:tgtEl>
                                        <p:attrNameLst>
                                          <p:attrName>ppt_x</p:attrName>
                                        </p:attrNameLst>
                                      </p:cBhvr>
                                      <p:tavLst>
                                        <p:tav tm="0">
                                          <p:val>
                                            <p:strVal val="0-#ppt_w/2"/>
                                          </p:val>
                                        </p:tav>
                                        <p:tav tm="100000">
                                          <p:val>
                                            <p:strVal val="#ppt_x"/>
                                          </p:val>
                                        </p:tav>
                                      </p:tavLst>
                                    </p:anim>
                                    <p:anim calcmode="lin" valueType="num">
                                      <p:cBhvr additive="base">
                                        <p:cTn id="14" dur="500" fill="hold"/>
                                        <p:tgtEl>
                                          <p:spTgt spid="28674"/>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34"/>
                                        </p:tgtEl>
                                        <p:attrNameLst>
                                          <p:attrName>style.visibility</p:attrName>
                                        </p:attrNameLst>
                                      </p:cBhvr>
                                      <p:to>
                                        <p:strVal val="visible"/>
                                      </p:to>
                                    </p:set>
                                    <p:anim calcmode="lin" valueType="num">
                                      <p:cBhvr additive="base">
                                        <p:cTn id="19" dur="500" fill="hold"/>
                                        <p:tgtEl>
                                          <p:spTgt spid="34"/>
                                        </p:tgtEl>
                                        <p:attrNameLst>
                                          <p:attrName>ppt_x</p:attrName>
                                        </p:attrNameLst>
                                      </p:cBhvr>
                                      <p:tavLst>
                                        <p:tav tm="0">
                                          <p:val>
                                            <p:strVal val="0-#ppt_w/2"/>
                                          </p:val>
                                        </p:tav>
                                        <p:tav tm="100000">
                                          <p:val>
                                            <p:strVal val="#ppt_x"/>
                                          </p:val>
                                        </p:tav>
                                      </p:tavLst>
                                    </p:anim>
                                    <p:anim calcmode="lin" valueType="num">
                                      <p:cBhvr additive="base">
                                        <p:cTn id="20" dur="500" fill="hold"/>
                                        <p:tgtEl>
                                          <p:spTgt spid="34"/>
                                        </p:tgtEl>
                                        <p:attrNameLst>
                                          <p:attrName>ppt_y</p:attrName>
                                        </p:attrNameLst>
                                      </p:cBhvr>
                                      <p:tavLst>
                                        <p:tav tm="0">
                                          <p:val>
                                            <p:strVal val="#ppt_y"/>
                                          </p:val>
                                        </p:tav>
                                        <p:tav tm="100000">
                                          <p:val>
                                            <p:strVal val="#ppt_y"/>
                                          </p:val>
                                        </p:tav>
                                      </p:tavLst>
                                    </p:anim>
                                  </p:childTnLst>
                                </p:cTn>
                              </p:par>
                              <p:par>
                                <p:cTn id="21" presetID="2" presetClass="entr" presetSubtype="8" fill="hold" nodeType="withEffect">
                                  <p:stCondLst>
                                    <p:cond delay="0"/>
                                  </p:stCondLst>
                                  <p:childTnLst>
                                    <p:set>
                                      <p:cBhvr>
                                        <p:cTn id="22" dur="1" fill="hold">
                                          <p:stCondLst>
                                            <p:cond delay="0"/>
                                          </p:stCondLst>
                                        </p:cTn>
                                        <p:tgtEl>
                                          <p:spTgt spid="30"/>
                                        </p:tgtEl>
                                        <p:attrNameLst>
                                          <p:attrName>style.visibility</p:attrName>
                                        </p:attrNameLst>
                                      </p:cBhvr>
                                      <p:to>
                                        <p:strVal val="visible"/>
                                      </p:to>
                                    </p:set>
                                    <p:anim calcmode="lin" valueType="num">
                                      <p:cBhvr additive="base">
                                        <p:cTn id="23" dur="500" fill="hold"/>
                                        <p:tgtEl>
                                          <p:spTgt spid="30"/>
                                        </p:tgtEl>
                                        <p:attrNameLst>
                                          <p:attrName>ppt_x</p:attrName>
                                        </p:attrNameLst>
                                      </p:cBhvr>
                                      <p:tavLst>
                                        <p:tav tm="0">
                                          <p:val>
                                            <p:strVal val="0-#ppt_w/2"/>
                                          </p:val>
                                        </p:tav>
                                        <p:tav tm="100000">
                                          <p:val>
                                            <p:strVal val="#ppt_x"/>
                                          </p:val>
                                        </p:tav>
                                      </p:tavLst>
                                    </p:anim>
                                    <p:anim calcmode="lin" valueType="num">
                                      <p:cBhvr additive="base">
                                        <p:cTn id="24" dur="500" fill="hold"/>
                                        <p:tgtEl>
                                          <p:spTgt spid="30"/>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8" fill="hold" grpId="0" nodeType="clickEffect">
                                  <p:stCondLst>
                                    <p:cond delay="0"/>
                                  </p:stCondLst>
                                  <p:childTnLst>
                                    <p:set>
                                      <p:cBhvr>
                                        <p:cTn id="28" dur="1" fill="hold">
                                          <p:stCondLst>
                                            <p:cond delay="0"/>
                                          </p:stCondLst>
                                        </p:cTn>
                                        <p:tgtEl>
                                          <p:spTgt spid="20"/>
                                        </p:tgtEl>
                                        <p:attrNameLst>
                                          <p:attrName>style.visibility</p:attrName>
                                        </p:attrNameLst>
                                      </p:cBhvr>
                                      <p:to>
                                        <p:strVal val="visible"/>
                                      </p:to>
                                    </p:set>
                                    <p:anim calcmode="lin" valueType="num">
                                      <p:cBhvr additive="base">
                                        <p:cTn id="29" dur="500" fill="hold"/>
                                        <p:tgtEl>
                                          <p:spTgt spid="20"/>
                                        </p:tgtEl>
                                        <p:attrNameLst>
                                          <p:attrName>ppt_x</p:attrName>
                                        </p:attrNameLst>
                                      </p:cBhvr>
                                      <p:tavLst>
                                        <p:tav tm="0">
                                          <p:val>
                                            <p:strVal val="0-#ppt_w/2"/>
                                          </p:val>
                                        </p:tav>
                                        <p:tav tm="100000">
                                          <p:val>
                                            <p:strVal val="#ppt_x"/>
                                          </p:val>
                                        </p:tav>
                                      </p:tavLst>
                                    </p:anim>
                                    <p:anim calcmode="lin" valueType="num">
                                      <p:cBhvr additive="base">
                                        <p:cTn id="30" dur="500" fill="hold"/>
                                        <p:tgtEl>
                                          <p:spTgt spid="20"/>
                                        </p:tgtEl>
                                        <p:attrNameLst>
                                          <p:attrName>ppt_y</p:attrName>
                                        </p:attrNameLst>
                                      </p:cBhvr>
                                      <p:tavLst>
                                        <p:tav tm="0">
                                          <p:val>
                                            <p:strVal val="#ppt_y"/>
                                          </p:val>
                                        </p:tav>
                                        <p:tav tm="100000">
                                          <p:val>
                                            <p:strVal val="#ppt_y"/>
                                          </p:val>
                                        </p:tav>
                                      </p:tavLst>
                                    </p:anim>
                                  </p:childTnLst>
                                </p:cTn>
                              </p:par>
                              <p:par>
                                <p:cTn id="31" presetID="2" presetClass="entr" presetSubtype="8" fill="hold" nodeType="withEffect">
                                  <p:stCondLst>
                                    <p:cond delay="0"/>
                                  </p:stCondLst>
                                  <p:childTnLst>
                                    <p:set>
                                      <p:cBhvr>
                                        <p:cTn id="32" dur="1" fill="hold">
                                          <p:stCondLst>
                                            <p:cond delay="0"/>
                                          </p:stCondLst>
                                        </p:cTn>
                                        <p:tgtEl>
                                          <p:spTgt spid="32"/>
                                        </p:tgtEl>
                                        <p:attrNameLst>
                                          <p:attrName>style.visibility</p:attrName>
                                        </p:attrNameLst>
                                      </p:cBhvr>
                                      <p:to>
                                        <p:strVal val="visible"/>
                                      </p:to>
                                    </p:set>
                                    <p:anim calcmode="lin" valueType="num">
                                      <p:cBhvr additive="base">
                                        <p:cTn id="33" dur="500" fill="hold"/>
                                        <p:tgtEl>
                                          <p:spTgt spid="32"/>
                                        </p:tgtEl>
                                        <p:attrNameLst>
                                          <p:attrName>ppt_x</p:attrName>
                                        </p:attrNameLst>
                                      </p:cBhvr>
                                      <p:tavLst>
                                        <p:tav tm="0">
                                          <p:val>
                                            <p:strVal val="0-#ppt_w/2"/>
                                          </p:val>
                                        </p:tav>
                                        <p:tav tm="100000">
                                          <p:val>
                                            <p:strVal val="#ppt_x"/>
                                          </p:val>
                                        </p:tav>
                                      </p:tavLst>
                                    </p:anim>
                                    <p:anim calcmode="lin" valueType="num">
                                      <p:cBhvr additive="base">
                                        <p:cTn id="34" dur="500" fill="hold"/>
                                        <p:tgtEl>
                                          <p:spTgt spid="3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34"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8"/>
          <p:cNvGrpSpPr/>
          <p:nvPr/>
        </p:nvGrpSpPr>
        <p:grpSpPr>
          <a:xfrm>
            <a:off x="762000" y="2286000"/>
            <a:ext cx="1741470" cy="1831777"/>
            <a:chOff x="2209800" y="2743200"/>
            <a:chExt cx="1741470" cy="1831777"/>
          </a:xfrm>
        </p:grpSpPr>
        <p:cxnSp>
          <p:nvCxnSpPr>
            <p:cNvPr id="5" name="Straight Connector 4"/>
            <p:cNvCxnSpPr/>
            <p:nvPr/>
          </p:nvCxnSpPr>
          <p:spPr bwMode="auto">
            <a:xfrm rot="5400000">
              <a:off x="1943100" y="3390900"/>
              <a:ext cx="1143000" cy="158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0" name="Straight Connector 9"/>
            <p:cNvCxnSpPr/>
            <p:nvPr/>
          </p:nvCxnSpPr>
          <p:spPr bwMode="auto">
            <a:xfrm flipV="1">
              <a:off x="2514600" y="3352800"/>
              <a:ext cx="762000" cy="60960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2" name="Straight Connector 11"/>
            <p:cNvCxnSpPr/>
            <p:nvPr/>
          </p:nvCxnSpPr>
          <p:spPr bwMode="auto">
            <a:xfrm>
              <a:off x="2514600" y="3962400"/>
              <a:ext cx="990600" cy="381000"/>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13" name="TextBox 12"/>
            <p:cNvSpPr txBox="1"/>
            <p:nvPr/>
          </p:nvSpPr>
          <p:spPr>
            <a:xfrm>
              <a:off x="3429000" y="4267200"/>
              <a:ext cx="304892" cy="307777"/>
            </a:xfrm>
            <a:prstGeom prst="rect">
              <a:avLst/>
            </a:prstGeom>
            <a:noFill/>
          </p:spPr>
          <p:txBody>
            <a:bodyPr wrap="none" rtlCol="0">
              <a:spAutoFit/>
            </a:bodyPr>
            <a:lstStyle/>
            <a:p>
              <a:pPr marL="514350" indent="-514350" algn="just"/>
              <a:r>
                <a:rPr lang="en-US" sz="1400" b="1" dirty="0" smtClean="0"/>
                <a:t>X</a:t>
              </a:r>
              <a:endParaRPr lang="en-US" sz="1400" b="1" dirty="0" smtClean="0"/>
            </a:p>
          </p:txBody>
        </p:sp>
        <p:sp>
          <p:nvSpPr>
            <p:cNvPr id="14" name="TextBox 13"/>
            <p:cNvSpPr txBox="1"/>
            <p:nvPr/>
          </p:nvSpPr>
          <p:spPr>
            <a:xfrm>
              <a:off x="3200400" y="3200400"/>
              <a:ext cx="304892" cy="307777"/>
            </a:xfrm>
            <a:prstGeom prst="rect">
              <a:avLst/>
            </a:prstGeom>
            <a:noFill/>
          </p:spPr>
          <p:txBody>
            <a:bodyPr wrap="none" rtlCol="0">
              <a:spAutoFit/>
            </a:bodyPr>
            <a:lstStyle/>
            <a:p>
              <a:pPr marL="514350" indent="-514350" algn="just"/>
              <a:r>
                <a:rPr lang="en-US" sz="1400" b="1" dirty="0" smtClean="0"/>
                <a:t>Y</a:t>
              </a:r>
              <a:endParaRPr lang="en-US" sz="1400" b="1" dirty="0" smtClean="0"/>
            </a:p>
          </p:txBody>
        </p:sp>
        <p:sp>
          <p:nvSpPr>
            <p:cNvPr id="15" name="TextBox 14"/>
            <p:cNvSpPr txBox="1"/>
            <p:nvPr/>
          </p:nvSpPr>
          <p:spPr>
            <a:xfrm>
              <a:off x="2209800" y="2743200"/>
              <a:ext cx="293670" cy="307777"/>
            </a:xfrm>
            <a:prstGeom prst="rect">
              <a:avLst/>
            </a:prstGeom>
            <a:noFill/>
          </p:spPr>
          <p:txBody>
            <a:bodyPr wrap="none" rtlCol="0">
              <a:spAutoFit/>
            </a:bodyPr>
            <a:lstStyle/>
            <a:p>
              <a:pPr marL="514350" indent="-514350" algn="just"/>
              <a:r>
                <a:rPr lang="en-US" sz="1400" b="1" dirty="0" smtClean="0"/>
                <a:t>Z</a:t>
              </a:r>
              <a:endParaRPr lang="en-US" sz="1400" b="1" dirty="0" smtClean="0"/>
            </a:p>
          </p:txBody>
        </p:sp>
        <p:sp>
          <p:nvSpPr>
            <p:cNvPr id="16" name="TextBox 15"/>
            <p:cNvSpPr txBox="1"/>
            <p:nvPr/>
          </p:nvSpPr>
          <p:spPr>
            <a:xfrm>
              <a:off x="2514600" y="2743200"/>
              <a:ext cx="228600" cy="307777"/>
            </a:xfrm>
            <a:prstGeom prst="rect">
              <a:avLst/>
            </a:prstGeom>
            <a:noFill/>
          </p:spPr>
          <p:txBody>
            <a:bodyPr wrap="square" rtlCol="0">
              <a:spAutoFit/>
            </a:bodyPr>
            <a:lstStyle/>
            <a:p>
              <a:pPr marL="514350" indent="-514350" algn="just"/>
              <a:r>
                <a:rPr lang="en-US" sz="1400" b="1" dirty="0" smtClean="0"/>
                <a:t>a</a:t>
              </a:r>
              <a:endParaRPr lang="en-US" sz="1400" b="1" dirty="0" smtClean="0"/>
            </a:p>
          </p:txBody>
        </p:sp>
        <p:sp>
          <p:nvSpPr>
            <p:cNvPr id="17" name="TextBox 16"/>
            <p:cNvSpPr txBox="1"/>
            <p:nvPr/>
          </p:nvSpPr>
          <p:spPr>
            <a:xfrm>
              <a:off x="3429000" y="3124200"/>
              <a:ext cx="293670" cy="307777"/>
            </a:xfrm>
            <a:prstGeom prst="rect">
              <a:avLst/>
            </a:prstGeom>
            <a:noFill/>
          </p:spPr>
          <p:txBody>
            <a:bodyPr wrap="none" rtlCol="0">
              <a:spAutoFit/>
            </a:bodyPr>
            <a:lstStyle/>
            <a:p>
              <a:pPr marL="514350" indent="-514350" algn="just"/>
              <a:r>
                <a:rPr lang="en-US" sz="1400" b="1" dirty="0" smtClean="0"/>
                <a:t>o</a:t>
              </a:r>
              <a:endParaRPr lang="en-US" sz="1400" b="1" dirty="0" smtClean="0"/>
            </a:p>
          </p:txBody>
        </p:sp>
        <p:sp>
          <p:nvSpPr>
            <p:cNvPr id="18" name="TextBox 17"/>
            <p:cNvSpPr txBox="1"/>
            <p:nvPr/>
          </p:nvSpPr>
          <p:spPr>
            <a:xfrm>
              <a:off x="3657600" y="4267200"/>
              <a:ext cx="293670" cy="307777"/>
            </a:xfrm>
            <a:prstGeom prst="rect">
              <a:avLst/>
            </a:prstGeom>
            <a:noFill/>
          </p:spPr>
          <p:txBody>
            <a:bodyPr wrap="none" rtlCol="0">
              <a:spAutoFit/>
            </a:bodyPr>
            <a:lstStyle/>
            <a:p>
              <a:pPr marL="514350" indent="-514350" algn="just"/>
              <a:r>
                <a:rPr lang="en-US" sz="1400" b="1" dirty="0" smtClean="0"/>
                <a:t>n</a:t>
              </a:r>
              <a:endParaRPr lang="en-US" sz="1400" b="1" dirty="0" smtClean="0"/>
            </a:p>
          </p:txBody>
        </p:sp>
      </p:grpSp>
      <p:grpSp>
        <p:nvGrpSpPr>
          <p:cNvPr id="3" name="Group 37"/>
          <p:cNvGrpSpPr/>
          <p:nvPr/>
        </p:nvGrpSpPr>
        <p:grpSpPr>
          <a:xfrm>
            <a:off x="3048000" y="2057400"/>
            <a:ext cx="2147939" cy="1831777"/>
            <a:chOff x="3048000" y="2209800"/>
            <a:chExt cx="2147939" cy="1831777"/>
          </a:xfrm>
        </p:grpSpPr>
        <p:cxnSp>
          <p:nvCxnSpPr>
            <p:cNvPr id="21" name="Straight Connector 20"/>
            <p:cNvCxnSpPr/>
            <p:nvPr/>
          </p:nvCxnSpPr>
          <p:spPr bwMode="auto">
            <a:xfrm>
              <a:off x="3276600" y="2971800"/>
              <a:ext cx="1676400" cy="91440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0" name="Straight Connector 29"/>
            <p:cNvCxnSpPr/>
            <p:nvPr/>
          </p:nvCxnSpPr>
          <p:spPr bwMode="auto">
            <a:xfrm rot="5400000" flipH="1" flipV="1">
              <a:off x="3620294" y="2932906"/>
              <a:ext cx="990600" cy="158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3" name="Straight Connector 32"/>
            <p:cNvCxnSpPr/>
            <p:nvPr/>
          </p:nvCxnSpPr>
          <p:spPr bwMode="auto">
            <a:xfrm flipV="1">
              <a:off x="4114800" y="2895600"/>
              <a:ext cx="685800" cy="533400"/>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34" name="TextBox 33"/>
            <p:cNvSpPr txBox="1"/>
            <p:nvPr/>
          </p:nvSpPr>
          <p:spPr>
            <a:xfrm>
              <a:off x="3886200" y="2209800"/>
              <a:ext cx="442750" cy="307777"/>
            </a:xfrm>
            <a:prstGeom prst="rect">
              <a:avLst/>
            </a:prstGeom>
            <a:noFill/>
          </p:spPr>
          <p:txBody>
            <a:bodyPr wrap="none" rtlCol="0">
              <a:spAutoFit/>
            </a:bodyPr>
            <a:lstStyle/>
            <a:p>
              <a:pPr marL="514350" indent="-514350" algn="just"/>
              <a:r>
                <a:rPr lang="en-US" sz="1400" dirty="0" smtClean="0"/>
                <a:t>Z a</a:t>
              </a:r>
              <a:endParaRPr lang="en-US" sz="1400" dirty="0" smtClean="0"/>
            </a:p>
          </p:txBody>
        </p:sp>
        <p:sp>
          <p:nvSpPr>
            <p:cNvPr id="35" name="TextBox 34"/>
            <p:cNvSpPr txBox="1"/>
            <p:nvPr/>
          </p:nvSpPr>
          <p:spPr>
            <a:xfrm>
              <a:off x="4724400" y="2743200"/>
              <a:ext cx="471539" cy="307777"/>
            </a:xfrm>
            <a:prstGeom prst="rect">
              <a:avLst/>
            </a:prstGeom>
            <a:noFill/>
          </p:spPr>
          <p:txBody>
            <a:bodyPr wrap="none" rtlCol="0">
              <a:spAutoFit/>
            </a:bodyPr>
            <a:lstStyle/>
            <a:p>
              <a:pPr marL="514350" indent="-514350" algn="just"/>
              <a:r>
                <a:rPr lang="en-US" sz="1400" dirty="0" smtClean="0"/>
                <a:t>Y V</a:t>
              </a:r>
              <a:endParaRPr lang="en-US" sz="1400" dirty="0" smtClean="0"/>
            </a:p>
          </p:txBody>
        </p:sp>
        <p:sp>
          <p:nvSpPr>
            <p:cNvPr id="36" name="TextBox 35"/>
            <p:cNvSpPr txBox="1"/>
            <p:nvPr/>
          </p:nvSpPr>
          <p:spPr>
            <a:xfrm>
              <a:off x="3048000" y="2743200"/>
              <a:ext cx="284052" cy="307777"/>
            </a:xfrm>
            <a:prstGeom prst="rect">
              <a:avLst/>
            </a:prstGeom>
            <a:noFill/>
          </p:spPr>
          <p:txBody>
            <a:bodyPr wrap="none" rtlCol="0">
              <a:spAutoFit/>
            </a:bodyPr>
            <a:lstStyle/>
            <a:p>
              <a:pPr marL="514350" indent="-514350" algn="just"/>
              <a:r>
                <a:rPr lang="en-US" sz="1400" dirty="0" smtClean="0"/>
                <a:t>o</a:t>
              </a:r>
              <a:endParaRPr lang="en-US" sz="1400" dirty="0" smtClean="0"/>
            </a:p>
          </p:txBody>
        </p:sp>
        <p:sp>
          <p:nvSpPr>
            <p:cNvPr id="37" name="TextBox 36"/>
            <p:cNvSpPr txBox="1"/>
            <p:nvPr/>
          </p:nvSpPr>
          <p:spPr>
            <a:xfrm>
              <a:off x="4876800" y="3733800"/>
              <a:ext cx="304892" cy="307777"/>
            </a:xfrm>
            <a:prstGeom prst="rect">
              <a:avLst/>
            </a:prstGeom>
            <a:noFill/>
          </p:spPr>
          <p:txBody>
            <a:bodyPr wrap="none" rtlCol="0">
              <a:spAutoFit/>
            </a:bodyPr>
            <a:lstStyle/>
            <a:p>
              <a:pPr marL="514350" indent="-514350" algn="just"/>
              <a:r>
                <a:rPr lang="en-US" sz="1400" dirty="0" smtClean="0"/>
                <a:t>X</a:t>
              </a:r>
              <a:endParaRPr lang="en-US" sz="1400" dirty="0" smtClean="0"/>
            </a:p>
          </p:txBody>
        </p:sp>
      </p:grpSp>
      <p:sp>
        <p:nvSpPr>
          <p:cNvPr id="101" name="TextBox 100"/>
          <p:cNvSpPr txBox="1"/>
          <p:nvPr/>
        </p:nvSpPr>
        <p:spPr>
          <a:xfrm>
            <a:off x="5943600" y="4572000"/>
            <a:ext cx="2594940" cy="830997"/>
          </a:xfrm>
          <a:prstGeom prst="rect">
            <a:avLst/>
          </a:prstGeom>
          <a:noFill/>
        </p:spPr>
        <p:txBody>
          <a:bodyPr wrap="square" rtlCol="0">
            <a:spAutoFit/>
          </a:bodyPr>
          <a:lstStyle/>
          <a:p>
            <a:pPr marL="514350" indent="-514350"/>
            <a:r>
              <a:rPr lang="en-US" sz="1600" dirty="0" smtClean="0"/>
              <a:t>         After Rot(x , 90˚)</a:t>
            </a:r>
            <a:endParaRPr lang="en-US" sz="1600" dirty="0" smtClean="0"/>
          </a:p>
          <a:p>
            <a:pPr marL="514350" indent="-514350"/>
            <a:r>
              <a:rPr lang="en-US" sz="1600" dirty="0" smtClean="0"/>
              <a:t>(The second rotation)</a:t>
            </a:r>
            <a:endParaRPr lang="en-US" sz="1600" dirty="0" smtClean="0"/>
          </a:p>
          <a:p>
            <a:pPr marL="514350" indent="-514350"/>
            <a:r>
              <a:rPr lang="en-US" sz="1600" dirty="0" smtClean="0"/>
              <a:t>       Final position</a:t>
            </a:r>
            <a:endParaRPr lang="en-US" sz="1600" dirty="0" smtClean="0"/>
          </a:p>
        </p:txBody>
      </p:sp>
      <p:sp>
        <p:nvSpPr>
          <p:cNvPr id="102" name="TextBox 101"/>
          <p:cNvSpPr txBox="1"/>
          <p:nvPr/>
        </p:nvSpPr>
        <p:spPr>
          <a:xfrm>
            <a:off x="1066800" y="4724400"/>
            <a:ext cx="1425390" cy="338554"/>
          </a:xfrm>
          <a:prstGeom prst="rect">
            <a:avLst/>
          </a:prstGeom>
          <a:noFill/>
        </p:spPr>
        <p:txBody>
          <a:bodyPr wrap="none" rtlCol="0">
            <a:spAutoFit/>
          </a:bodyPr>
          <a:lstStyle/>
          <a:p>
            <a:pPr marL="514350" indent="-514350" algn="just"/>
            <a:r>
              <a:rPr lang="en-US" sz="1600" dirty="0" smtClean="0"/>
              <a:t>Initial position</a:t>
            </a:r>
            <a:endParaRPr lang="en-US" sz="1600" dirty="0" smtClean="0"/>
          </a:p>
        </p:txBody>
      </p:sp>
      <p:sp>
        <p:nvSpPr>
          <p:cNvPr id="103" name="TextBox 102"/>
          <p:cNvSpPr txBox="1"/>
          <p:nvPr/>
        </p:nvSpPr>
        <p:spPr>
          <a:xfrm>
            <a:off x="3429000" y="4800600"/>
            <a:ext cx="1806905" cy="584775"/>
          </a:xfrm>
          <a:prstGeom prst="rect">
            <a:avLst/>
          </a:prstGeom>
          <a:noFill/>
        </p:spPr>
        <p:txBody>
          <a:bodyPr wrap="none" rtlCol="0">
            <a:spAutoFit/>
          </a:bodyPr>
          <a:lstStyle/>
          <a:p>
            <a:pPr marL="514350" indent="-514350" algn="just"/>
            <a:r>
              <a:rPr lang="en-US" sz="1600" dirty="0" smtClean="0"/>
              <a:t>After Rot(z, 90˚)</a:t>
            </a:r>
            <a:endParaRPr lang="en-US" sz="1600" dirty="0" smtClean="0"/>
          </a:p>
          <a:p>
            <a:pPr marL="514350" indent="-514350" algn="just"/>
            <a:r>
              <a:rPr lang="en-US" sz="1600" dirty="0" smtClean="0"/>
              <a:t>(The first rotation)</a:t>
            </a:r>
            <a:endParaRPr lang="en-US" sz="1600" dirty="0" smtClean="0"/>
          </a:p>
        </p:txBody>
      </p:sp>
      <p:grpSp>
        <p:nvGrpSpPr>
          <p:cNvPr id="4" name="Group 134"/>
          <p:cNvGrpSpPr/>
          <p:nvPr/>
        </p:nvGrpSpPr>
        <p:grpSpPr>
          <a:xfrm>
            <a:off x="5791200" y="2133600"/>
            <a:ext cx="3124200" cy="1893690"/>
            <a:chOff x="5715000" y="2130623"/>
            <a:chExt cx="3124200" cy="1893690"/>
          </a:xfrm>
        </p:grpSpPr>
        <p:grpSp>
          <p:nvGrpSpPr>
            <p:cNvPr id="6" name="Group 125"/>
            <p:cNvGrpSpPr/>
            <p:nvPr/>
          </p:nvGrpSpPr>
          <p:grpSpPr>
            <a:xfrm>
              <a:off x="5715000" y="2323134"/>
              <a:ext cx="3124200" cy="1701179"/>
              <a:chOff x="2667000" y="1981200"/>
              <a:chExt cx="5503080" cy="3490913"/>
            </a:xfrm>
          </p:grpSpPr>
          <p:pic>
            <p:nvPicPr>
              <p:cNvPr id="127" name="Picture 3" descr="C:\Users\Student21\Pictures\Picture4.png"/>
              <p:cNvPicPr>
                <a:picLocks noChangeAspect="1" noChangeArrowheads="1"/>
              </p:cNvPicPr>
              <p:nvPr/>
            </p:nvPicPr>
            <p:blipFill>
              <a:blip r:embed="rId1" cstate="print"/>
              <a:srcRect/>
              <a:stretch>
                <a:fillRect/>
              </a:stretch>
            </p:blipFill>
            <p:spPr bwMode="auto">
              <a:xfrm>
                <a:off x="2667000" y="1981200"/>
                <a:ext cx="5503080" cy="3490913"/>
              </a:xfrm>
              <a:prstGeom prst="rect">
                <a:avLst/>
              </a:prstGeom>
              <a:noFill/>
            </p:spPr>
          </p:pic>
          <p:sp>
            <p:nvSpPr>
              <p:cNvPr id="129" name="TextBox 128"/>
              <p:cNvSpPr txBox="1"/>
              <p:nvPr/>
            </p:nvSpPr>
            <p:spPr>
              <a:xfrm>
                <a:off x="5351429" y="2061366"/>
                <a:ext cx="383438" cy="307777"/>
              </a:xfrm>
              <a:prstGeom prst="rect">
                <a:avLst/>
              </a:prstGeom>
              <a:noFill/>
            </p:spPr>
            <p:txBody>
              <a:bodyPr wrap="none" rtlCol="0">
                <a:spAutoFit/>
              </a:bodyPr>
              <a:lstStyle/>
              <a:p>
                <a:pPr marL="514350" indent="-514350" algn="just"/>
                <a:r>
                  <a:rPr lang="en-US" sz="1400" dirty="0" smtClean="0"/>
                  <a:t>30</a:t>
                </a:r>
                <a:endParaRPr lang="en-US" sz="1400" dirty="0" smtClean="0"/>
              </a:p>
            </p:txBody>
          </p:sp>
          <p:sp>
            <p:nvSpPr>
              <p:cNvPr id="130" name="TextBox 129"/>
              <p:cNvSpPr txBox="1"/>
              <p:nvPr/>
            </p:nvSpPr>
            <p:spPr>
              <a:xfrm>
                <a:off x="6425201" y="2374099"/>
                <a:ext cx="500392" cy="307777"/>
              </a:xfrm>
              <a:prstGeom prst="rect">
                <a:avLst/>
              </a:prstGeom>
              <a:noFill/>
            </p:spPr>
            <p:txBody>
              <a:bodyPr wrap="none" rtlCol="0">
                <a:spAutoFit/>
              </a:bodyPr>
              <a:lstStyle/>
              <a:p>
                <a:pPr marL="514350" indent="-514350" algn="just"/>
                <a:r>
                  <a:rPr lang="en-US" sz="1400" dirty="0" smtClean="0"/>
                  <a:t>Y  n</a:t>
                </a:r>
                <a:endParaRPr lang="en-US" sz="1400" dirty="0" smtClean="0"/>
              </a:p>
            </p:txBody>
          </p:sp>
          <p:sp>
            <p:nvSpPr>
              <p:cNvPr id="131" name="TextBox 130"/>
              <p:cNvSpPr txBox="1"/>
              <p:nvPr/>
            </p:nvSpPr>
            <p:spPr>
              <a:xfrm>
                <a:off x="6629400" y="5105400"/>
                <a:ext cx="503664" cy="307777"/>
              </a:xfrm>
              <a:prstGeom prst="rect">
                <a:avLst/>
              </a:prstGeom>
              <a:noFill/>
            </p:spPr>
            <p:txBody>
              <a:bodyPr wrap="none" rtlCol="0">
                <a:spAutoFit/>
              </a:bodyPr>
              <a:lstStyle/>
              <a:p>
                <a:pPr marL="514350" indent="-514350" algn="just"/>
                <a:r>
                  <a:rPr lang="en-US" sz="1400" dirty="0" smtClean="0"/>
                  <a:t>X  a</a:t>
                </a:r>
                <a:endParaRPr lang="en-US" sz="1400" dirty="0" smtClean="0"/>
              </a:p>
            </p:txBody>
          </p:sp>
          <p:sp>
            <p:nvSpPr>
              <p:cNvPr id="132" name="TextBox 131"/>
              <p:cNvSpPr txBox="1"/>
              <p:nvPr/>
            </p:nvSpPr>
            <p:spPr>
              <a:xfrm>
                <a:off x="6156758" y="4719598"/>
                <a:ext cx="383438" cy="307777"/>
              </a:xfrm>
              <a:prstGeom prst="rect">
                <a:avLst/>
              </a:prstGeom>
              <a:noFill/>
            </p:spPr>
            <p:txBody>
              <a:bodyPr wrap="none" rtlCol="0">
                <a:spAutoFit/>
              </a:bodyPr>
              <a:lstStyle/>
              <a:p>
                <a:pPr marL="514350" indent="-514350" algn="just"/>
                <a:r>
                  <a:rPr lang="en-US" sz="1400" dirty="0" smtClean="0"/>
                  <a:t>10</a:t>
                </a:r>
                <a:endParaRPr lang="en-US" sz="1400" dirty="0" smtClean="0"/>
              </a:p>
            </p:txBody>
          </p:sp>
          <p:sp>
            <p:nvSpPr>
              <p:cNvPr id="133" name="TextBox 132"/>
              <p:cNvSpPr txBox="1"/>
              <p:nvPr/>
            </p:nvSpPr>
            <p:spPr>
              <a:xfrm>
                <a:off x="6629400" y="3810000"/>
                <a:ext cx="383438" cy="307777"/>
              </a:xfrm>
              <a:prstGeom prst="rect">
                <a:avLst/>
              </a:prstGeom>
              <a:noFill/>
            </p:spPr>
            <p:txBody>
              <a:bodyPr wrap="none" rtlCol="0">
                <a:spAutoFit/>
              </a:bodyPr>
              <a:lstStyle/>
              <a:p>
                <a:pPr marL="514350" indent="-514350" algn="just"/>
                <a:r>
                  <a:rPr lang="en-US" sz="1400" dirty="0" smtClean="0"/>
                  <a:t>20</a:t>
                </a:r>
                <a:endParaRPr lang="en-US" sz="1400" dirty="0" smtClean="0"/>
              </a:p>
            </p:txBody>
          </p:sp>
        </p:grpSp>
        <p:sp>
          <p:nvSpPr>
            <p:cNvPr id="134" name="TextBox 133"/>
            <p:cNvSpPr txBox="1"/>
            <p:nvPr/>
          </p:nvSpPr>
          <p:spPr>
            <a:xfrm>
              <a:off x="5867400" y="2130623"/>
              <a:ext cx="532518" cy="307777"/>
            </a:xfrm>
            <a:prstGeom prst="rect">
              <a:avLst/>
            </a:prstGeom>
            <a:noFill/>
          </p:spPr>
          <p:txBody>
            <a:bodyPr wrap="none" rtlCol="0">
              <a:spAutoFit/>
            </a:bodyPr>
            <a:lstStyle/>
            <a:p>
              <a:pPr marL="514350" indent="-514350" algn="just"/>
              <a:r>
                <a:rPr lang="en-US" sz="1400" dirty="0" smtClean="0"/>
                <a:t>Z  O</a:t>
              </a:r>
              <a:endParaRPr lang="en-US" sz="1400" dirty="0" smtClean="0"/>
            </a:p>
          </p:txBody>
        </p:sp>
      </p:grpSp>
      <p:sp>
        <p:nvSpPr>
          <p:cNvPr id="38" name="Title 1"/>
          <p:cNvSpPr>
            <a:spLocks noGrp="1"/>
          </p:cNvSpPr>
          <p:nvPr>
            <p:ph type="title"/>
          </p:nvPr>
        </p:nvSpPr>
        <p:spPr>
          <a:xfrm>
            <a:off x="381000" y="762000"/>
            <a:ext cx="8229600" cy="639762"/>
          </a:xfrm>
        </p:spPr>
        <p:txBody>
          <a:bodyPr>
            <a:normAutofit fontScale="90000"/>
          </a:bodyPr>
          <a:lstStyle/>
          <a:p>
            <a:r>
              <a:rPr lang="en-US" dirty="0" smtClean="0"/>
              <a:t>Combined Transformation</a:t>
            </a:r>
            <a:br>
              <a:rPr lang="en-US" dirty="0" smtClean="0"/>
            </a:br>
            <a:endParaRPr lang="en-US"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02"/>
                                        </p:tgtEl>
                                        <p:attrNameLst>
                                          <p:attrName>style.visibility</p:attrName>
                                        </p:attrNameLst>
                                      </p:cBhvr>
                                      <p:to>
                                        <p:strVal val="visible"/>
                                      </p:to>
                                    </p:set>
                                    <p:anim calcmode="lin" valueType="num">
                                      <p:cBhvr additive="base">
                                        <p:cTn id="11" dur="500" fill="hold"/>
                                        <p:tgtEl>
                                          <p:spTgt spid="102"/>
                                        </p:tgtEl>
                                        <p:attrNameLst>
                                          <p:attrName>ppt_x</p:attrName>
                                        </p:attrNameLst>
                                      </p:cBhvr>
                                      <p:tavLst>
                                        <p:tav tm="0">
                                          <p:val>
                                            <p:strVal val="0-#ppt_w/2"/>
                                          </p:val>
                                        </p:tav>
                                        <p:tav tm="100000">
                                          <p:val>
                                            <p:strVal val="#ppt_x"/>
                                          </p:val>
                                        </p:tav>
                                      </p:tavLst>
                                    </p:anim>
                                    <p:anim calcmode="lin" valueType="num">
                                      <p:cBhvr additive="base">
                                        <p:cTn id="12" dur="500" fill="hold"/>
                                        <p:tgtEl>
                                          <p:spTgt spid="102"/>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additive="base">
                                        <p:cTn id="17" dur="500" fill="hold"/>
                                        <p:tgtEl>
                                          <p:spTgt spid="3"/>
                                        </p:tgtEl>
                                        <p:attrNameLst>
                                          <p:attrName>ppt_x</p:attrName>
                                        </p:attrNameLst>
                                      </p:cBhvr>
                                      <p:tavLst>
                                        <p:tav tm="0">
                                          <p:val>
                                            <p:strVal val="0-#ppt_w/2"/>
                                          </p:val>
                                        </p:tav>
                                        <p:tav tm="100000">
                                          <p:val>
                                            <p:strVal val="#ppt_x"/>
                                          </p:val>
                                        </p:tav>
                                      </p:tavLst>
                                    </p:anim>
                                    <p:anim calcmode="lin" valueType="num">
                                      <p:cBhvr additive="base">
                                        <p:cTn id="18" dur="500" fill="hold"/>
                                        <p:tgtEl>
                                          <p:spTgt spid="3"/>
                                        </p:tgtEl>
                                        <p:attrNameLst>
                                          <p:attrName>ppt_y</p:attrName>
                                        </p:attrNameLst>
                                      </p:cBhvr>
                                      <p:tavLst>
                                        <p:tav tm="0">
                                          <p:val>
                                            <p:strVal val="#ppt_y"/>
                                          </p:val>
                                        </p:tav>
                                        <p:tav tm="100000">
                                          <p:val>
                                            <p:strVal val="#ppt_y"/>
                                          </p:val>
                                        </p:tav>
                                      </p:tavLst>
                                    </p:anim>
                                  </p:childTnLst>
                                </p:cTn>
                              </p:par>
                              <p:par>
                                <p:cTn id="19" presetID="2" presetClass="entr" presetSubtype="8" fill="hold" grpId="0" nodeType="withEffect">
                                  <p:stCondLst>
                                    <p:cond delay="0"/>
                                  </p:stCondLst>
                                  <p:childTnLst>
                                    <p:set>
                                      <p:cBhvr>
                                        <p:cTn id="20" dur="1" fill="hold">
                                          <p:stCondLst>
                                            <p:cond delay="0"/>
                                          </p:stCondLst>
                                        </p:cTn>
                                        <p:tgtEl>
                                          <p:spTgt spid="103"/>
                                        </p:tgtEl>
                                        <p:attrNameLst>
                                          <p:attrName>style.visibility</p:attrName>
                                        </p:attrNameLst>
                                      </p:cBhvr>
                                      <p:to>
                                        <p:strVal val="visible"/>
                                      </p:to>
                                    </p:set>
                                    <p:anim calcmode="lin" valueType="num">
                                      <p:cBhvr additive="base">
                                        <p:cTn id="21" dur="500" fill="hold"/>
                                        <p:tgtEl>
                                          <p:spTgt spid="103"/>
                                        </p:tgtEl>
                                        <p:attrNameLst>
                                          <p:attrName>ppt_x</p:attrName>
                                        </p:attrNameLst>
                                      </p:cBhvr>
                                      <p:tavLst>
                                        <p:tav tm="0">
                                          <p:val>
                                            <p:strVal val="0-#ppt_w/2"/>
                                          </p:val>
                                        </p:tav>
                                        <p:tav tm="100000">
                                          <p:val>
                                            <p:strVal val="#ppt_x"/>
                                          </p:val>
                                        </p:tav>
                                      </p:tavLst>
                                    </p:anim>
                                    <p:anim calcmode="lin" valueType="num">
                                      <p:cBhvr additive="base">
                                        <p:cTn id="22" dur="500" fill="hold"/>
                                        <p:tgtEl>
                                          <p:spTgt spid="103"/>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 calcmode="lin" valueType="num">
                                      <p:cBhvr additive="base">
                                        <p:cTn id="27" dur="500" fill="hold"/>
                                        <p:tgtEl>
                                          <p:spTgt spid="4"/>
                                        </p:tgtEl>
                                        <p:attrNameLst>
                                          <p:attrName>ppt_x</p:attrName>
                                        </p:attrNameLst>
                                      </p:cBhvr>
                                      <p:tavLst>
                                        <p:tav tm="0">
                                          <p:val>
                                            <p:strVal val="0-#ppt_w/2"/>
                                          </p:val>
                                        </p:tav>
                                        <p:tav tm="100000">
                                          <p:val>
                                            <p:strVal val="#ppt_x"/>
                                          </p:val>
                                        </p:tav>
                                      </p:tavLst>
                                    </p:anim>
                                    <p:anim calcmode="lin" valueType="num">
                                      <p:cBhvr additive="base">
                                        <p:cTn id="28" dur="500" fill="hold"/>
                                        <p:tgtEl>
                                          <p:spTgt spid="4"/>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101"/>
                                        </p:tgtEl>
                                        <p:attrNameLst>
                                          <p:attrName>style.visibility</p:attrName>
                                        </p:attrNameLst>
                                      </p:cBhvr>
                                      <p:to>
                                        <p:strVal val="visible"/>
                                      </p:to>
                                    </p:set>
                                    <p:anim calcmode="lin" valueType="num">
                                      <p:cBhvr additive="base">
                                        <p:cTn id="31" dur="500" fill="hold"/>
                                        <p:tgtEl>
                                          <p:spTgt spid="101"/>
                                        </p:tgtEl>
                                        <p:attrNameLst>
                                          <p:attrName>ppt_x</p:attrName>
                                        </p:attrNameLst>
                                      </p:cBhvr>
                                      <p:tavLst>
                                        <p:tav tm="0">
                                          <p:val>
                                            <p:strVal val="0-#ppt_w/2"/>
                                          </p:val>
                                        </p:tav>
                                        <p:tav tm="100000">
                                          <p:val>
                                            <p:strVal val="#ppt_x"/>
                                          </p:val>
                                        </p:tav>
                                      </p:tavLst>
                                    </p:anim>
                                    <p:anim calcmode="lin" valueType="num">
                                      <p:cBhvr additive="base">
                                        <p:cTn id="32" dur="500" fill="hold"/>
                                        <p:tgtEl>
                                          <p:spTgt spid="10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 grpId="0"/>
      <p:bldP spid="102" grpId="0"/>
      <p:bldP spid="103"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371600"/>
            <a:ext cx="8229600" cy="4114800"/>
          </a:xfrm>
        </p:spPr>
        <p:txBody>
          <a:bodyPr>
            <a:normAutofit lnSpcReduction="10000"/>
          </a:bodyPr>
          <a:lstStyle/>
          <a:p>
            <a:pPr>
              <a:buNone/>
            </a:pPr>
            <a:r>
              <a:rPr lang="en-US" sz="2800" u="sng" dirty="0" smtClean="0"/>
              <a:t>Transformation relative to rotating frame:</a:t>
            </a:r>
            <a:endParaRPr lang="en-US" sz="2800" u="sng" dirty="0" smtClean="0"/>
          </a:p>
          <a:p>
            <a:pPr>
              <a:buNone/>
            </a:pPr>
            <a:endParaRPr lang="en-US" sz="2800" u="sng" dirty="0" smtClean="0"/>
          </a:p>
          <a:p>
            <a:pPr algn="just">
              <a:buNone/>
            </a:pPr>
            <a:r>
              <a:rPr lang="en-US" sz="2000" dirty="0" smtClean="0"/>
              <a:t>	It is possible to make a transformation </a:t>
            </a:r>
            <a:r>
              <a:rPr lang="en-US" sz="2000" u="sng" dirty="0" smtClean="0"/>
              <a:t>relative to the axis of a moving or current frame.</a:t>
            </a:r>
            <a:endParaRPr lang="en-US" sz="2000" u="sng" dirty="0" smtClean="0"/>
          </a:p>
          <a:p>
            <a:pPr algn="just">
              <a:buNone/>
            </a:pPr>
            <a:r>
              <a:rPr lang="en-US" sz="2000" dirty="0" smtClean="0"/>
              <a:t>	i.e. A rotation of 90</a:t>
            </a:r>
            <a:r>
              <a:rPr lang="en-US" sz="2000" baseline="30000" dirty="0" smtClean="0"/>
              <a:t>o</a:t>
            </a:r>
            <a:r>
              <a:rPr lang="en-US" sz="2000" dirty="0" smtClean="0"/>
              <a:t> be made relative to </a:t>
            </a:r>
            <a:r>
              <a:rPr lang="en-US" sz="2000" i="1" dirty="0" smtClean="0"/>
              <a:t>n̄ </a:t>
            </a:r>
            <a:r>
              <a:rPr lang="en-US" sz="2000" dirty="0" smtClean="0"/>
              <a:t>axis of the moving or current frame and not the x- axis of the reference frame.</a:t>
            </a:r>
            <a:endParaRPr lang="en-US" sz="2000" dirty="0" smtClean="0"/>
          </a:p>
          <a:p>
            <a:pPr algn="just">
              <a:buNone/>
            </a:pPr>
            <a:r>
              <a:rPr lang="en-US" sz="2000" dirty="0" smtClean="0"/>
              <a:t>	To do this, transformation matrix is </a:t>
            </a:r>
            <a:r>
              <a:rPr lang="en-US" sz="2000" u="sng" dirty="0" smtClean="0"/>
              <a:t>post-multiplied,</a:t>
            </a:r>
            <a:r>
              <a:rPr lang="en-US" sz="2000" dirty="0" smtClean="0"/>
              <a:t> Since the position of a point or an object attached to a moving frame is always measured relative to that moving frame, the position matrix describing the point or object is also always post multiplied.</a:t>
            </a:r>
            <a:endParaRPr lang="en-US" sz="2000" dirty="0" smtClean="0"/>
          </a:p>
          <a:p>
            <a:pPr algn="just">
              <a:buNone/>
            </a:pPr>
            <a:r>
              <a:rPr lang="en-US" sz="2000" dirty="0" smtClean="0"/>
              <a:t> </a:t>
            </a:r>
            <a:endParaRPr lang="en-US" sz="2000" dirty="0" smtClean="0"/>
          </a:p>
          <a:p>
            <a:pPr algn="just">
              <a:buNone/>
            </a:pPr>
            <a:r>
              <a:rPr lang="en-US" sz="2000" dirty="0" smtClean="0"/>
              <a:t>	</a:t>
            </a:r>
            <a:endParaRPr lang="en-US" sz="2000" dirty="0" smtClean="0"/>
          </a:p>
          <a:p>
            <a:pPr>
              <a:buNone/>
            </a:pPr>
            <a:endParaRPr lang="en-US" sz="2000" dirty="0" smtClean="0"/>
          </a:p>
          <a:p>
            <a:pPr>
              <a:buNone/>
            </a:pPr>
            <a:endParaRPr lang="en-US" sz="2200" dirty="0" smtClean="0"/>
          </a:p>
        </p:txBody>
      </p:sp>
      <p:sp>
        <p:nvSpPr>
          <p:cNvPr id="6" name="Title 1"/>
          <p:cNvSpPr>
            <a:spLocks noGrp="1"/>
          </p:cNvSpPr>
          <p:nvPr>
            <p:ph type="title"/>
          </p:nvPr>
        </p:nvSpPr>
        <p:spPr>
          <a:xfrm>
            <a:off x="457200" y="274638"/>
            <a:ext cx="8229600" cy="1143000"/>
          </a:xfrm>
        </p:spPr>
        <p:txBody>
          <a:bodyPr>
            <a:normAutofit fontScale="90000"/>
          </a:bodyPr>
          <a:lstStyle/>
          <a:p>
            <a:r>
              <a:rPr lang="en-US" dirty="0" smtClean="0"/>
              <a:t>Combined Transformation</a:t>
            </a:r>
            <a:br>
              <a:rPr lang="en-US" dirty="0" smtClean="0"/>
            </a:br>
            <a:endParaRPr lang="en-US" dirty="0"/>
          </a:p>
        </p:txBody>
      </p:sp>
      <p:sp>
        <p:nvSpPr>
          <p:cNvPr id="20482" name="Rectangle 2"/>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en-US"/>
          </a:p>
        </p:txBody>
      </p:sp>
      <p:sp>
        <p:nvSpPr>
          <p:cNvPr id="20483" name="Rectangle 3"/>
          <p:cNvSpPr>
            <a:spLocks noChangeArrowheads="1"/>
          </p:cNvSpPr>
          <p:nvPr/>
        </p:nvSpPr>
        <p:spPr bwMode="auto">
          <a:xfrm>
            <a:off x="0" y="209550"/>
            <a:ext cx="9144000" cy="0"/>
          </a:xfrm>
          <a:prstGeom prst="rect">
            <a:avLst/>
          </a:prstGeom>
          <a:noFill/>
          <a:ln w="9525">
            <a:noFill/>
            <a:miter lim="800000"/>
          </a:ln>
          <a:effectLst/>
        </p:spPr>
        <p:txBody>
          <a:bodyPr vert="horz" wrap="none" lIns="91440" tIns="45720" rIns="91440" bIns="45720" numCol="1" anchor="ctr"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sz="1200" b="0" i="0" u="none" strike="noStrike" cap="none" normalizeH="0" baseline="0" smtClean="0">
                <a:ln>
                  <a:noFill/>
                </a:ln>
                <a:solidFill>
                  <a:srgbClr val="222222"/>
                </a:solidFill>
                <a:effectLst/>
                <a:latin typeface="Arial" panose="020B0604020202020204" pitchFamily="34" charset="0"/>
                <a:ea typeface="Times New Roman" panose="02020603050405020304" pitchFamily="18" charset="0"/>
                <a:cs typeface="Arial" panose="020B0604020202020204" pitchFamily="34" charset="0"/>
              </a:rPr>
              <a:t>   </a:t>
            </a:r>
            <a:endParaRPr kumimoji="0" lang="en-US"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19200"/>
            <a:ext cx="8229600" cy="4525963"/>
          </a:xfrm>
        </p:spPr>
        <p:txBody>
          <a:bodyPr>
            <a:normAutofit/>
          </a:bodyPr>
          <a:lstStyle/>
          <a:p>
            <a:pPr>
              <a:buNone/>
            </a:pPr>
            <a:r>
              <a:rPr lang="en-US" sz="2000" dirty="0" smtClean="0"/>
              <a:t>Ex.8</a:t>
            </a:r>
            <a:endParaRPr lang="en-US" sz="2000" dirty="0" smtClean="0"/>
          </a:p>
          <a:p>
            <a:pPr algn="just">
              <a:buNone/>
            </a:pPr>
            <a:r>
              <a:rPr lang="en-US" sz="2000" dirty="0" smtClean="0"/>
              <a:t>	The same point P(7,3,2) is subjected to transformations relative to the current moving frame, find the coordinates of the point relative to the reference frame after the transformations are completed.</a:t>
            </a:r>
            <a:endParaRPr lang="en-US" sz="2000" dirty="0" smtClean="0"/>
          </a:p>
          <a:p>
            <a:pPr marL="914400" lvl="1" indent="-514350" algn="just">
              <a:buFont typeface="+mj-lt"/>
              <a:buAutoNum type="romanLcPeriod"/>
            </a:pPr>
            <a:r>
              <a:rPr lang="en-US" sz="2000" dirty="0" smtClean="0"/>
              <a:t>Rotation of 90</a:t>
            </a:r>
            <a:r>
              <a:rPr lang="en-US" sz="2000" baseline="30000" dirty="0" smtClean="0"/>
              <a:t>o </a:t>
            </a:r>
            <a:r>
              <a:rPr lang="en-US" sz="2000" dirty="0" smtClean="0"/>
              <a:t>about the </a:t>
            </a:r>
            <a:r>
              <a:rPr lang="en-US" sz="2000" i="1" dirty="0" smtClean="0"/>
              <a:t>ā</a:t>
            </a:r>
            <a:r>
              <a:rPr lang="en-US" sz="2000" dirty="0" smtClean="0"/>
              <a:t> axis </a:t>
            </a:r>
            <a:endParaRPr lang="en-US" sz="2000" dirty="0" smtClean="0"/>
          </a:p>
          <a:p>
            <a:pPr marL="914400" lvl="1" indent="-514350">
              <a:buFont typeface="+mj-lt"/>
              <a:buAutoNum type="romanLcPeriod"/>
            </a:pPr>
            <a:r>
              <a:rPr lang="en-US" sz="2000" dirty="0" smtClean="0"/>
              <a:t>Then a Followed by a translation of (4,-3,7) along </a:t>
            </a:r>
            <a:r>
              <a:rPr lang="en-US" sz="2000" i="1" dirty="0" smtClean="0"/>
              <a:t>n̄, ō, ā </a:t>
            </a:r>
            <a:endParaRPr lang="en-US" sz="2000" dirty="0" smtClean="0"/>
          </a:p>
          <a:p>
            <a:pPr marL="914400" lvl="1" indent="-514350">
              <a:buFont typeface="+mj-lt"/>
              <a:buAutoNum type="romanLcPeriod"/>
            </a:pPr>
            <a:r>
              <a:rPr lang="en-US" sz="2000" dirty="0" smtClean="0"/>
              <a:t>Followed by a rotation of 90</a:t>
            </a:r>
            <a:r>
              <a:rPr lang="en-US" sz="2000" baseline="30000" dirty="0" smtClean="0"/>
              <a:t>o</a:t>
            </a:r>
            <a:r>
              <a:rPr lang="en-US" sz="2000" dirty="0" smtClean="0"/>
              <a:t> about the </a:t>
            </a:r>
            <a:r>
              <a:rPr lang="en-US" sz="2000" i="1" dirty="0" smtClean="0"/>
              <a:t>ō</a:t>
            </a:r>
            <a:r>
              <a:rPr lang="en-US" sz="2000" dirty="0" smtClean="0"/>
              <a:t> axis.</a:t>
            </a:r>
            <a:endParaRPr lang="en-US" sz="2000" dirty="0" smtClean="0"/>
          </a:p>
          <a:p>
            <a:pPr>
              <a:buNone/>
            </a:pPr>
            <a:r>
              <a:rPr lang="en-US" sz="2000" dirty="0" smtClean="0"/>
              <a:t>	</a:t>
            </a:r>
            <a:endParaRPr lang="en-US" sz="2000" dirty="0" smtClean="0"/>
          </a:p>
          <a:p>
            <a:pPr>
              <a:buNone/>
            </a:pPr>
            <a:r>
              <a:rPr lang="en-US" sz="2000" dirty="0" smtClean="0"/>
              <a:t>Solution:	</a:t>
            </a:r>
            <a:endParaRPr lang="en-US" sz="2000" dirty="0" smtClean="0"/>
          </a:p>
          <a:p>
            <a:pPr algn="just">
              <a:buNone/>
            </a:pPr>
            <a:r>
              <a:rPr lang="en-US" sz="2000" dirty="0" smtClean="0"/>
              <a:t>	</a:t>
            </a:r>
            <a:r>
              <a:rPr lang="en-US" sz="2000" dirty="0" err="1" smtClean="0"/>
              <a:t>P</a:t>
            </a:r>
            <a:r>
              <a:rPr lang="en-US" sz="2000" baseline="-25000" dirty="0" err="1" smtClean="0"/>
              <a:t>xyz</a:t>
            </a:r>
            <a:r>
              <a:rPr lang="en-US" sz="2000" baseline="-25000" dirty="0" smtClean="0"/>
              <a:t> </a:t>
            </a:r>
            <a:r>
              <a:rPr lang="en-US" sz="2000" dirty="0" smtClean="0"/>
              <a:t>= Rot(</a:t>
            </a:r>
            <a:r>
              <a:rPr lang="en-US" sz="2000" i="1" dirty="0" smtClean="0"/>
              <a:t>ā</a:t>
            </a:r>
            <a:r>
              <a:rPr lang="en-US" sz="2000" dirty="0" smtClean="0"/>
              <a:t> ,90</a:t>
            </a:r>
            <a:r>
              <a:rPr lang="en-US" sz="2000" baseline="30000" dirty="0" smtClean="0"/>
              <a:t>o</a:t>
            </a:r>
            <a:r>
              <a:rPr lang="en-US" sz="2000" dirty="0" smtClean="0"/>
              <a:t>) X Trans(4,-3,7) X Rot(</a:t>
            </a:r>
            <a:r>
              <a:rPr lang="en-US" sz="2000" i="1" dirty="0" smtClean="0"/>
              <a:t>ō</a:t>
            </a:r>
            <a:r>
              <a:rPr lang="en-US" sz="2000" dirty="0" smtClean="0"/>
              <a:t>, 90</a:t>
            </a:r>
            <a:r>
              <a:rPr lang="en-US" sz="2000" baseline="30000" dirty="0" smtClean="0"/>
              <a:t>o</a:t>
            </a:r>
            <a:r>
              <a:rPr lang="en-US" sz="2000" dirty="0" smtClean="0"/>
              <a:t>) X </a:t>
            </a:r>
            <a:r>
              <a:rPr lang="en-US" sz="2000" dirty="0" err="1" smtClean="0"/>
              <a:t>P</a:t>
            </a:r>
            <a:r>
              <a:rPr lang="en-US" sz="2000" baseline="-25000" dirty="0" err="1" smtClean="0"/>
              <a:t>noa</a:t>
            </a:r>
            <a:endParaRPr lang="en-US" sz="2000" dirty="0" smtClean="0"/>
          </a:p>
          <a:p>
            <a:pPr>
              <a:buNone/>
            </a:pPr>
            <a:endParaRPr lang="en-US" sz="2000" dirty="0" smtClean="0"/>
          </a:p>
          <a:p>
            <a:pPr>
              <a:buNone/>
            </a:pPr>
            <a:endParaRPr lang="en-US" sz="2200" dirty="0" smtClean="0"/>
          </a:p>
        </p:txBody>
      </p:sp>
      <p:sp>
        <p:nvSpPr>
          <p:cNvPr id="6" name="Title 1"/>
          <p:cNvSpPr>
            <a:spLocks noGrp="1"/>
          </p:cNvSpPr>
          <p:nvPr>
            <p:ph type="title"/>
          </p:nvPr>
        </p:nvSpPr>
        <p:spPr>
          <a:xfrm>
            <a:off x="457200" y="274638"/>
            <a:ext cx="8229600" cy="1143000"/>
          </a:xfrm>
        </p:spPr>
        <p:txBody>
          <a:bodyPr>
            <a:normAutofit fontScale="90000"/>
          </a:bodyPr>
          <a:lstStyle/>
          <a:p>
            <a:r>
              <a:rPr lang="en-US" dirty="0" smtClean="0"/>
              <a:t>Combined Transformation</a:t>
            </a:r>
            <a:br>
              <a:rPr lang="en-US" dirty="0" smtClean="0"/>
            </a:br>
            <a:endParaRPr lang="en-US" dirty="0"/>
          </a:p>
        </p:txBody>
      </p:sp>
      <p:sp>
        <p:nvSpPr>
          <p:cNvPr id="20482" name="Rectangle 2"/>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en-US"/>
          </a:p>
        </p:txBody>
      </p:sp>
      <p:sp>
        <p:nvSpPr>
          <p:cNvPr id="20483" name="Rectangle 3"/>
          <p:cNvSpPr>
            <a:spLocks noChangeArrowheads="1"/>
          </p:cNvSpPr>
          <p:nvPr/>
        </p:nvSpPr>
        <p:spPr bwMode="auto">
          <a:xfrm>
            <a:off x="0" y="209550"/>
            <a:ext cx="9144000" cy="0"/>
          </a:xfrm>
          <a:prstGeom prst="rect">
            <a:avLst/>
          </a:prstGeom>
          <a:noFill/>
          <a:ln w="9525">
            <a:noFill/>
            <a:miter lim="800000"/>
          </a:ln>
          <a:effectLst/>
        </p:spPr>
        <p:txBody>
          <a:bodyPr vert="horz" wrap="none" lIns="91440" tIns="45720" rIns="91440" bIns="45720" numCol="1" anchor="ctr"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sz="1200" b="0" i="0" u="none" strike="noStrike" cap="none" normalizeH="0" baseline="0" smtClean="0">
                <a:ln>
                  <a:noFill/>
                </a:ln>
                <a:solidFill>
                  <a:srgbClr val="222222"/>
                </a:solidFill>
                <a:effectLst/>
                <a:latin typeface="Arial" panose="020B0604020202020204" pitchFamily="34" charset="0"/>
                <a:ea typeface="Times New Roman" panose="02020603050405020304" pitchFamily="18" charset="0"/>
                <a:cs typeface="Arial" panose="020B0604020202020204" pitchFamily="34" charset="0"/>
              </a:rPr>
              <a:t>   </a:t>
            </a:r>
            <a:endParaRPr kumimoji="0" lang="en-US"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endParaRPr>
          </a:p>
        </p:txBody>
      </p:sp>
      <p:sp>
        <p:nvSpPr>
          <p:cNvPr id="23554" name="Rectangle 2"/>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en-US"/>
          </a:p>
        </p:txBody>
      </p:sp>
      <p:sp>
        <p:nvSpPr>
          <p:cNvPr id="23557" name="Rectangle 5"/>
          <p:cNvSpPr>
            <a:spLocks noChangeArrowheads="1"/>
          </p:cNvSpPr>
          <p:nvPr/>
        </p:nvSpPr>
        <p:spPr bwMode="auto">
          <a:xfrm>
            <a:off x="0" y="666750"/>
            <a:ext cx="9144000" cy="457200"/>
          </a:xfrm>
          <a:prstGeom prst="rect">
            <a:avLst/>
          </a:prstGeom>
          <a:noFill/>
          <a:ln w="9525">
            <a:noFill/>
            <a:miter lim="800000"/>
          </a:ln>
          <a:effectLst/>
        </p:spPr>
        <p:txBody>
          <a:bodyPr vert="horz" wrap="none" lIns="91440" tIns="45720" rIns="91440" bIns="45720" numCol="1" anchor="ctr"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endParaRPr kumimoji="0" lang="en-US"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endParaRPr>
          </a:p>
        </p:txBody>
      </p:sp>
      <p:sp>
        <p:nvSpPr>
          <p:cNvPr id="23560" name="Rectangle 8"/>
          <p:cNvSpPr>
            <a:spLocks noChangeArrowheads="1"/>
          </p:cNvSpPr>
          <p:nvPr/>
        </p:nvSpPr>
        <p:spPr bwMode="auto">
          <a:xfrm>
            <a:off x="0" y="666750"/>
            <a:ext cx="9144000" cy="457200"/>
          </a:xfrm>
          <a:prstGeom prst="rect">
            <a:avLst/>
          </a:prstGeom>
          <a:noFill/>
          <a:ln w="9525">
            <a:noFill/>
            <a:miter lim="800000"/>
          </a:ln>
          <a:effectLst/>
        </p:spPr>
        <p:txBody>
          <a:bodyPr vert="horz" wrap="none" lIns="91440" tIns="45720" rIns="91440" bIns="45720" numCol="1" anchor="ctr"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endParaRPr kumimoji="0" lang="en-US"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endParaRPr>
          </a:p>
        </p:txBody>
      </p:sp>
      <p:sp>
        <p:nvSpPr>
          <p:cNvPr id="23563" name="Rectangle 11"/>
          <p:cNvSpPr>
            <a:spLocks noChangeArrowheads="1"/>
          </p:cNvSpPr>
          <p:nvPr/>
        </p:nvSpPr>
        <p:spPr bwMode="auto">
          <a:xfrm>
            <a:off x="0" y="666750"/>
            <a:ext cx="9144000" cy="457200"/>
          </a:xfrm>
          <a:prstGeom prst="rect">
            <a:avLst/>
          </a:prstGeom>
          <a:noFill/>
          <a:ln w="9525">
            <a:noFill/>
            <a:miter lim="800000"/>
          </a:ln>
          <a:effectLst/>
        </p:spPr>
        <p:txBody>
          <a:bodyPr vert="horz" wrap="none" lIns="91440" tIns="45720" rIns="91440" bIns="45720" numCol="1" anchor="ctr"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endParaRPr kumimoji="0" lang="en-US"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endParaRPr>
          </a:p>
        </p:txBody>
      </p:sp>
      <p:sp>
        <p:nvSpPr>
          <p:cNvPr id="23566" name="Rectangle 14"/>
          <p:cNvSpPr>
            <a:spLocks noChangeArrowheads="1"/>
          </p:cNvSpPr>
          <p:nvPr/>
        </p:nvSpPr>
        <p:spPr bwMode="auto">
          <a:xfrm>
            <a:off x="0" y="666750"/>
            <a:ext cx="9144000" cy="457200"/>
          </a:xfrm>
          <a:prstGeom prst="rect">
            <a:avLst/>
          </a:prstGeom>
          <a:noFill/>
          <a:ln w="9525">
            <a:noFill/>
            <a:miter lim="800000"/>
          </a:ln>
          <a:effectLst/>
        </p:spPr>
        <p:txBody>
          <a:bodyPr vert="horz" wrap="none" lIns="91440" tIns="45720" rIns="91440" bIns="45720" numCol="1" anchor="ctr"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endParaRPr kumimoji="0" lang="en-US"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0-#ppt_w/2"/>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smtClean="0"/>
              <a:t>Robot manipulator</a:t>
            </a:r>
            <a:endParaRPr lang="en-US" dirty="0"/>
          </a:p>
        </p:txBody>
      </p:sp>
      <p:sp>
        <p:nvSpPr>
          <p:cNvPr id="3" name="Content Placeholder 2"/>
          <p:cNvSpPr>
            <a:spLocks noGrp="1"/>
          </p:cNvSpPr>
          <p:nvPr>
            <p:ph idx="1"/>
          </p:nvPr>
        </p:nvSpPr>
        <p:spPr/>
        <p:txBody>
          <a:bodyPr>
            <a:normAutofit fontScale="77500" lnSpcReduction="20000"/>
          </a:bodyPr>
          <a:lstStyle/>
          <a:p>
            <a:pPr algn="just"/>
            <a:r>
              <a:rPr lang="en-US" dirty="0"/>
              <a:t>The mechanical structure of a </a:t>
            </a:r>
            <a:r>
              <a:rPr lang="en-US" i="1" dirty="0"/>
              <a:t>robot manipulator consists of a sequence of </a:t>
            </a:r>
            <a:r>
              <a:rPr lang="en-US" i="1" dirty="0" smtClean="0"/>
              <a:t>rigid </a:t>
            </a:r>
            <a:r>
              <a:rPr lang="en-US" dirty="0" smtClean="0"/>
              <a:t>bodies </a:t>
            </a:r>
            <a:r>
              <a:rPr lang="en-US" dirty="0"/>
              <a:t>(</a:t>
            </a:r>
            <a:r>
              <a:rPr lang="en-US" i="1" dirty="0"/>
              <a:t>links) interconnected by means of articulations (joints); </a:t>
            </a:r>
            <a:endParaRPr lang="en-US" i="1" dirty="0" smtClean="0"/>
          </a:p>
          <a:p>
            <a:pPr algn="just"/>
            <a:r>
              <a:rPr lang="en-US" i="1" dirty="0" smtClean="0"/>
              <a:t>A manipulator </a:t>
            </a:r>
            <a:r>
              <a:rPr lang="en-US" dirty="0" smtClean="0"/>
              <a:t>is </a:t>
            </a:r>
            <a:r>
              <a:rPr lang="en-US" dirty="0"/>
              <a:t>characterized by an </a:t>
            </a:r>
            <a:r>
              <a:rPr lang="en-US" i="1" dirty="0"/>
              <a:t>arm that ensures mobility, a wrist that confers dexterity</a:t>
            </a:r>
            <a:r>
              <a:rPr lang="en-US" i="1" dirty="0" smtClean="0"/>
              <a:t>, </a:t>
            </a:r>
            <a:r>
              <a:rPr lang="en-US" dirty="0" smtClean="0"/>
              <a:t>and </a:t>
            </a:r>
            <a:r>
              <a:rPr lang="en-US" dirty="0"/>
              <a:t>an </a:t>
            </a:r>
            <a:r>
              <a:rPr lang="en-US" i="1" dirty="0"/>
              <a:t>end-effector that performs the task required of the robot.</a:t>
            </a:r>
            <a:endParaRPr lang="en-US" i="1" dirty="0"/>
          </a:p>
          <a:p>
            <a:pPr algn="just"/>
            <a:r>
              <a:rPr lang="en-US" dirty="0"/>
              <a:t>The fundamental structure of a manipulator is the serial or </a:t>
            </a:r>
            <a:r>
              <a:rPr lang="en-US" i="1" dirty="0"/>
              <a:t>open </a:t>
            </a:r>
            <a:r>
              <a:rPr lang="en-US" i="1" dirty="0" smtClean="0"/>
              <a:t>kinematic chain</a:t>
            </a:r>
            <a:r>
              <a:rPr lang="en-US" i="1" dirty="0"/>
              <a:t>. From a topological viewpoint, a kinematic chain is termed open </a:t>
            </a:r>
            <a:r>
              <a:rPr lang="en-US" i="1" dirty="0" smtClean="0"/>
              <a:t>when </a:t>
            </a:r>
            <a:r>
              <a:rPr lang="en-US" dirty="0" smtClean="0"/>
              <a:t>there </a:t>
            </a:r>
            <a:r>
              <a:rPr lang="en-US" dirty="0"/>
              <a:t>is only one sequence of links connecting the two ends of the chain. </a:t>
            </a:r>
            <a:endParaRPr lang="en-US" dirty="0" smtClean="0"/>
          </a:p>
          <a:p>
            <a:pPr algn="just"/>
            <a:r>
              <a:rPr lang="en-US" dirty="0" smtClean="0"/>
              <a:t>Alternatively, a </a:t>
            </a:r>
            <a:r>
              <a:rPr lang="en-US" dirty="0"/>
              <a:t>manipulator contains a </a:t>
            </a:r>
            <a:r>
              <a:rPr lang="en-US" i="1" dirty="0"/>
              <a:t>closed kinematic chain when a </a:t>
            </a:r>
            <a:r>
              <a:rPr lang="en-US" i="1" dirty="0" smtClean="0"/>
              <a:t>sequence </a:t>
            </a:r>
            <a:r>
              <a:rPr lang="en-US" dirty="0" smtClean="0"/>
              <a:t>of </a:t>
            </a:r>
            <a:r>
              <a:rPr lang="en-US" dirty="0"/>
              <a:t>links forms a loop.</a:t>
            </a:r>
            <a:endParaRPr lang="en-US" dirty="0"/>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19200"/>
            <a:ext cx="8229600" cy="4525963"/>
          </a:xfrm>
        </p:spPr>
        <p:txBody>
          <a:bodyPr>
            <a:normAutofit/>
          </a:bodyPr>
          <a:lstStyle/>
          <a:p>
            <a:pPr>
              <a:buNone/>
            </a:pPr>
            <a:r>
              <a:rPr lang="en-US" sz="2000" dirty="0" smtClean="0"/>
              <a:t>Solution:	</a:t>
            </a:r>
            <a:endParaRPr lang="en-US" sz="2000" dirty="0" smtClean="0"/>
          </a:p>
          <a:p>
            <a:pPr algn="just">
              <a:buNone/>
            </a:pPr>
            <a:r>
              <a:rPr lang="en-US" sz="2000" dirty="0" smtClean="0"/>
              <a:t>	</a:t>
            </a:r>
            <a:r>
              <a:rPr lang="en-US" sz="2000" dirty="0" err="1" smtClean="0"/>
              <a:t>P</a:t>
            </a:r>
            <a:r>
              <a:rPr lang="en-US" sz="2000" baseline="-25000" dirty="0" err="1" smtClean="0"/>
              <a:t>xyz</a:t>
            </a:r>
            <a:r>
              <a:rPr lang="en-US" sz="2000" baseline="-25000" dirty="0" smtClean="0"/>
              <a:t> </a:t>
            </a:r>
            <a:r>
              <a:rPr lang="en-US" sz="2000" dirty="0" smtClean="0"/>
              <a:t>= Rot(</a:t>
            </a:r>
            <a:r>
              <a:rPr lang="en-US" sz="2000" i="1" dirty="0" smtClean="0"/>
              <a:t>ā</a:t>
            </a:r>
            <a:r>
              <a:rPr lang="en-US" sz="2000" dirty="0" smtClean="0"/>
              <a:t> ,90</a:t>
            </a:r>
            <a:r>
              <a:rPr lang="en-US" sz="2000" baseline="30000" dirty="0" smtClean="0"/>
              <a:t>o</a:t>
            </a:r>
            <a:r>
              <a:rPr lang="en-US" sz="2000" dirty="0" smtClean="0"/>
              <a:t>) X Trans(4,-3,7) X Rot(</a:t>
            </a:r>
            <a:r>
              <a:rPr lang="en-US" sz="2000" i="1" dirty="0" smtClean="0"/>
              <a:t>ō</a:t>
            </a:r>
            <a:r>
              <a:rPr lang="en-US" sz="2000" dirty="0" smtClean="0"/>
              <a:t>, 90</a:t>
            </a:r>
            <a:r>
              <a:rPr lang="en-US" sz="2000" baseline="30000" dirty="0" smtClean="0"/>
              <a:t>o</a:t>
            </a:r>
            <a:r>
              <a:rPr lang="en-US" sz="2000" dirty="0" smtClean="0"/>
              <a:t>) X </a:t>
            </a:r>
            <a:r>
              <a:rPr lang="en-US" sz="2000" dirty="0" err="1" smtClean="0"/>
              <a:t>P</a:t>
            </a:r>
            <a:r>
              <a:rPr lang="en-US" sz="2000" baseline="-25000" dirty="0" err="1" smtClean="0"/>
              <a:t>noa</a:t>
            </a:r>
            <a:endParaRPr lang="en-US" sz="2000" dirty="0" smtClean="0"/>
          </a:p>
          <a:p>
            <a:pPr>
              <a:buNone/>
            </a:pPr>
            <a:endParaRPr lang="en-US" sz="2000" dirty="0" smtClean="0"/>
          </a:p>
          <a:p>
            <a:pPr>
              <a:buNone/>
            </a:pPr>
            <a:endParaRPr lang="en-US" sz="2200" dirty="0" smtClean="0"/>
          </a:p>
        </p:txBody>
      </p:sp>
      <p:sp>
        <p:nvSpPr>
          <p:cNvPr id="6" name="Title 1"/>
          <p:cNvSpPr>
            <a:spLocks noGrp="1"/>
          </p:cNvSpPr>
          <p:nvPr>
            <p:ph type="title"/>
          </p:nvPr>
        </p:nvSpPr>
        <p:spPr>
          <a:xfrm>
            <a:off x="457200" y="274638"/>
            <a:ext cx="8229600" cy="1143000"/>
          </a:xfrm>
        </p:spPr>
        <p:txBody>
          <a:bodyPr>
            <a:normAutofit fontScale="90000"/>
          </a:bodyPr>
          <a:lstStyle/>
          <a:p>
            <a:r>
              <a:rPr lang="en-US" dirty="0" smtClean="0"/>
              <a:t>Combined Transformation</a:t>
            </a:r>
            <a:br>
              <a:rPr lang="en-US" dirty="0" smtClean="0"/>
            </a:br>
            <a:endParaRPr lang="en-US" dirty="0"/>
          </a:p>
        </p:txBody>
      </p:sp>
      <p:sp>
        <p:nvSpPr>
          <p:cNvPr id="20482" name="Rectangle 2"/>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en-US"/>
          </a:p>
        </p:txBody>
      </p:sp>
      <p:sp>
        <p:nvSpPr>
          <p:cNvPr id="20483" name="Rectangle 3"/>
          <p:cNvSpPr>
            <a:spLocks noChangeArrowheads="1"/>
          </p:cNvSpPr>
          <p:nvPr/>
        </p:nvSpPr>
        <p:spPr bwMode="auto">
          <a:xfrm>
            <a:off x="0" y="209550"/>
            <a:ext cx="9144000" cy="0"/>
          </a:xfrm>
          <a:prstGeom prst="rect">
            <a:avLst/>
          </a:prstGeom>
          <a:noFill/>
          <a:ln w="9525">
            <a:noFill/>
            <a:miter lim="800000"/>
          </a:ln>
          <a:effectLst/>
        </p:spPr>
        <p:txBody>
          <a:bodyPr vert="horz" wrap="none" lIns="91440" tIns="45720" rIns="91440" bIns="45720" numCol="1" anchor="ctr"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sz="1200" b="0" i="0" u="none" strike="noStrike" cap="none" normalizeH="0" baseline="0" smtClean="0">
                <a:ln>
                  <a:noFill/>
                </a:ln>
                <a:solidFill>
                  <a:srgbClr val="222222"/>
                </a:solidFill>
                <a:effectLst/>
                <a:latin typeface="Arial" panose="020B0604020202020204" pitchFamily="34" charset="0"/>
                <a:ea typeface="Times New Roman" panose="02020603050405020304" pitchFamily="18" charset="0"/>
                <a:cs typeface="Arial" panose="020B0604020202020204" pitchFamily="34" charset="0"/>
              </a:rPr>
              <a:t>   </a:t>
            </a:r>
            <a:endParaRPr kumimoji="0" lang="en-US"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endParaRPr>
          </a:p>
        </p:txBody>
      </p:sp>
      <p:sp>
        <p:nvSpPr>
          <p:cNvPr id="23554" name="Rectangle 2"/>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en-US"/>
          </a:p>
        </p:txBody>
      </p:sp>
      <p:sp>
        <p:nvSpPr>
          <p:cNvPr id="23557" name="Rectangle 5"/>
          <p:cNvSpPr>
            <a:spLocks noChangeArrowheads="1"/>
          </p:cNvSpPr>
          <p:nvPr/>
        </p:nvSpPr>
        <p:spPr bwMode="auto">
          <a:xfrm>
            <a:off x="0" y="666750"/>
            <a:ext cx="9144000" cy="457200"/>
          </a:xfrm>
          <a:prstGeom prst="rect">
            <a:avLst/>
          </a:prstGeom>
          <a:noFill/>
          <a:ln w="9525">
            <a:noFill/>
            <a:miter lim="800000"/>
          </a:ln>
          <a:effectLst/>
        </p:spPr>
        <p:txBody>
          <a:bodyPr vert="horz" wrap="none" lIns="91440" tIns="45720" rIns="91440" bIns="45720" numCol="1" anchor="ctr"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endParaRPr kumimoji="0" lang="en-US"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endParaRPr>
          </a:p>
        </p:txBody>
      </p:sp>
      <p:sp>
        <p:nvSpPr>
          <p:cNvPr id="23560" name="Rectangle 8"/>
          <p:cNvSpPr>
            <a:spLocks noChangeArrowheads="1"/>
          </p:cNvSpPr>
          <p:nvPr/>
        </p:nvSpPr>
        <p:spPr bwMode="auto">
          <a:xfrm>
            <a:off x="0" y="666750"/>
            <a:ext cx="9144000" cy="457200"/>
          </a:xfrm>
          <a:prstGeom prst="rect">
            <a:avLst/>
          </a:prstGeom>
          <a:noFill/>
          <a:ln w="9525">
            <a:noFill/>
            <a:miter lim="800000"/>
          </a:ln>
          <a:effectLst/>
        </p:spPr>
        <p:txBody>
          <a:bodyPr vert="horz" wrap="none" lIns="91440" tIns="45720" rIns="91440" bIns="45720" numCol="1" anchor="ctr"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endParaRPr kumimoji="0" lang="en-US"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endParaRPr>
          </a:p>
        </p:txBody>
      </p:sp>
      <p:sp>
        <p:nvSpPr>
          <p:cNvPr id="23563" name="Rectangle 11"/>
          <p:cNvSpPr>
            <a:spLocks noChangeArrowheads="1"/>
          </p:cNvSpPr>
          <p:nvPr/>
        </p:nvSpPr>
        <p:spPr bwMode="auto">
          <a:xfrm>
            <a:off x="0" y="666750"/>
            <a:ext cx="9144000" cy="457200"/>
          </a:xfrm>
          <a:prstGeom prst="rect">
            <a:avLst/>
          </a:prstGeom>
          <a:noFill/>
          <a:ln w="9525">
            <a:noFill/>
            <a:miter lim="800000"/>
          </a:ln>
          <a:effectLst/>
        </p:spPr>
        <p:txBody>
          <a:bodyPr vert="horz" wrap="none" lIns="91440" tIns="45720" rIns="91440" bIns="45720" numCol="1" anchor="ctr"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endParaRPr kumimoji="0" lang="en-US"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endParaRPr>
          </a:p>
        </p:txBody>
      </p:sp>
      <p:sp>
        <p:nvSpPr>
          <p:cNvPr id="23566" name="Rectangle 14"/>
          <p:cNvSpPr>
            <a:spLocks noChangeArrowheads="1"/>
          </p:cNvSpPr>
          <p:nvPr/>
        </p:nvSpPr>
        <p:spPr bwMode="auto">
          <a:xfrm>
            <a:off x="0" y="666750"/>
            <a:ext cx="9144000" cy="457200"/>
          </a:xfrm>
          <a:prstGeom prst="rect">
            <a:avLst/>
          </a:prstGeom>
          <a:noFill/>
          <a:ln w="9525">
            <a:noFill/>
            <a:miter lim="800000"/>
          </a:ln>
          <a:effectLst/>
        </p:spPr>
        <p:txBody>
          <a:bodyPr vert="horz" wrap="none" lIns="91440" tIns="45720" rIns="91440" bIns="45720" numCol="1" anchor="ctr"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endParaRPr kumimoji="0" lang="en-US"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endParaRPr>
          </a:p>
        </p:txBody>
      </p:sp>
      <p:pic>
        <p:nvPicPr>
          <p:cNvPr id="3075" name="Picture 3"/>
          <p:cNvPicPr>
            <a:picLocks noChangeAspect="1" noChangeArrowheads="1"/>
          </p:cNvPicPr>
          <p:nvPr/>
        </p:nvPicPr>
        <p:blipFill>
          <a:blip r:embed="rId1" cstate="print"/>
          <a:srcRect l="16481" t="65625" r="69793" b="13867"/>
          <a:stretch>
            <a:fillRect/>
          </a:stretch>
        </p:blipFill>
        <p:spPr bwMode="auto">
          <a:xfrm>
            <a:off x="928662" y="3929066"/>
            <a:ext cx="1785950" cy="1500198"/>
          </a:xfrm>
          <a:prstGeom prst="rect">
            <a:avLst/>
          </a:prstGeom>
          <a:noFill/>
          <a:ln w="9525">
            <a:noFill/>
            <a:miter lim="800000"/>
            <a:headEnd/>
            <a:tailEnd/>
          </a:ln>
          <a:effectLst/>
        </p:spPr>
      </p:pic>
      <p:pic>
        <p:nvPicPr>
          <p:cNvPr id="2" name="Picture 2"/>
          <p:cNvPicPr>
            <a:picLocks noChangeAspect="1" noChangeArrowheads="1"/>
          </p:cNvPicPr>
          <p:nvPr/>
        </p:nvPicPr>
        <p:blipFill>
          <a:blip r:embed="rId2" cstate="print"/>
          <a:srcRect l="6039" t="49805" r="41801" b="30664"/>
          <a:stretch>
            <a:fillRect/>
          </a:stretch>
        </p:blipFill>
        <p:spPr bwMode="auto">
          <a:xfrm>
            <a:off x="1285852" y="2218313"/>
            <a:ext cx="6429420" cy="1353562"/>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ppt_x"/>
                                          </p:val>
                                        </p:tav>
                                        <p:tav tm="100000">
                                          <p:val>
                                            <p:strVal val="#ppt_x"/>
                                          </p:val>
                                        </p:tav>
                                      </p:tavLst>
                                    </p:anim>
                                    <p:anim calcmode="lin" valueType="num">
                                      <p:cBhvr additive="base">
                                        <p:cTn id="20"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3075"/>
                                        </p:tgtEl>
                                        <p:attrNameLst>
                                          <p:attrName>style.visibility</p:attrName>
                                        </p:attrNameLst>
                                      </p:cBhvr>
                                      <p:to>
                                        <p:strVal val="visible"/>
                                      </p:to>
                                    </p:set>
                                    <p:anim calcmode="lin" valueType="num">
                                      <p:cBhvr additive="base">
                                        <p:cTn id="25" dur="500" fill="hold"/>
                                        <p:tgtEl>
                                          <p:spTgt spid="3075"/>
                                        </p:tgtEl>
                                        <p:attrNameLst>
                                          <p:attrName>ppt_x</p:attrName>
                                        </p:attrNameLst>
                                      </p:cBhvr>
                                      <p:tavLst>
                                        <p:tav tm="0">
                                          <p:val>
                                            <p:strVal val="0-#ppt_w/2"/>
                                          </p:val>
                                        </p:tav>
                                        <p:tav tm="100000">
                                          <p:val>
                                            <p:strVal val="#ppt_x"/>
                                          </p:val>
                                        </p:tav>
                                      </p:tavLst>
                                    </p:anim>
                                    <p:anim calcmode="lin" valueType="num">
                                      <p:cBhvr additive="base">
                                        <p:cTn id="26" dur="500" fill="hold"/>
                                        <p:tgtEl>
                                          <p:spTgt spid="307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19200"/>
            <a:ext cx="8229600" cy="4525963"/>
          </a:xfrm>
        </p:spPr>
        <p:txBody>
          <a:bodyPr>
            <a:normAutofit/>
          </a:bodyPr>
          <a:lstStyle/>
          <a:p>
            <a:pPr>
              <a:buNone/>
            </a:pPr>
            <a:r>
              <a:rPr lang="en-US" sz="2000" dirty="0" smtClean="0"/>
              <a:t>Ex.9</a:t>
            </a:r>
            <a:endParaRPr lang="en-US" sz="2000" dirty="0" smtClean="0"/>
          </a:p>
          <a:p>
            <a:pPr algn="just">
              <a:buNone/>
            </a:pPr>
            <a:r>
              <a:rPr lang="en-US" sz="2000" dirty="0" smtClean="0"/>
              <a:t>	A frame B, was rotated about the</a:t>
            </a:r>
            <a:r>
              <a:rPr lang="en-US" sz="2000" dirty="0" smtClean="0">
                <a:solidFill>
                  <a:srgbClr val="FF0000"/>
                </a:solidFill>
              </a:rPr>
              <a:t> </a:t>
            </a:r>
            <a:r>
              <a:rPr lang="en-US" sz="2000" i="1" dirty="0" smtClean="0"/>
              <a:t>n̄</a:t>
            </a:r>
            <a:r>
              <a:rPr lang="en-US" sz="2000" i="1" dirty="0" smtClean="0">
                <a:solidFill>
                  <a:srgbClr val="FF0000"/>
                </a:solidFill>
              </a:rPr>
              <a:t> </a:t>
            </a:r>
            <a:r>
              <a:rPr lang="en-US" sz="2000" dirty="0" smtClean="0"/>
              <a:t>axis 90</a:t>
            </a:r>
            <a:r>
              <a:rPr lang="en-US" sz="2000" baseline="30000" dirty="0" smtClean="0"/>
              <a:t>o</a:t>
            </a:r>
            <a:r>
              <a:rPr lang="en-US" sz="2000" dirty="0" smtClean="0"/>
              <a:t>,it was then translated about the current </a:t>
            </a:r>
            <a:r>
              <a:rPr lang="en-US" sz="2000" i="1" dirty="0" smtClean="0"/>
              <a:t>ā</a:t>
            </a:r>
            <a:r>
              <a:rPr lang="en-US" sz="2000" dirty="0" smtClean="0"/>
              <a:t> axis 3mm before being rotated about the z-axis 90</a:t>
            </a:r>
            <a:r>
              <a:rPr lang="en-US" sz="2000" baseline="30000" dirty="0" smtClean="0"/>
              <a:t>o</a:t>
            </a:r>
            <a:r>
              <a:rPr lang="en-US" sz="2000" dirty="0" smtClean="0"/>
              <a:t>. Finally it was translated about the current </a:t>
            </a:r>
            <a:r>
              <a:rPr lang="en-US" sz="2000" i="1" dirty="0" smtClean="0"/>
              <a:t>ō</a:t>
            </a:r>
            <a:r>
              <a:rPr lang="en-US" sz="2000" dirty="0" smtClean="0"/>
              <a:t> axis 5mm </a:t>
            </a:r>
            <a:endParaRPr lang="en-US" sz="2000" dirty="0" smtClean="0"/>
          </a:p>
          <a:p>
            <a:pPr marL="914400" lvl="1" indent="-514350" algn="just">
              <a:buFont typeface="+mj-lt"/>
              <a:buAutoNum type="romanLcPeriod"/>
            </a:pPr>
            <a:r>
              <a:rPr lang="en-US" sz="2000" dirty="0" smtClean="0"/>
              <a:t>Write a equation describing the motion </a:t>
            </a:r>
            <a:endParaRPr lang="en-US" sz="2000" dirty="0" smtClean="0"/>
          </a:p>
          <a:p>
            <a:pPr marL="914400" lvl="1" indent="-514350" algn="just">
              <a:buFont typeface="+mj-lt"/>
              <a:buAutoNum type="romanLcPeriod"/>
            </a:pPr>
            <a:r>
              <a:rPr lang="en-US" sz="2000" dirty="0" smtClean="0"/>
              <a:t>Find the final location of a point P(1,5,4) attached to the frame relative to the reference frame.</a:t>
            </a:r>
            <a:r>
              <a:rPr lang="en-US" sz="1600" dirty="0" smtClean="0"/>
              <a:t>	</a:t>
            </a:r>
            <a:endParaRPr lang="en-US" sz="1600" dirty="0" smtClean="0"/>
          </a:p>
          <a:p>
            <a:pPr>
              <a:buNone/>
            </a:pPr>
            <a:r>
              <a:rPr lang="en-US" sz="2000" dirty="0" smtClean="0"/>
              <a:t>Solution:</a:t>
            </a:r>
            <a:endParaRPr lang="en-US" sz="2000" dirty="0" smtClean="0"/>
          </a:p>
          <a:p>
            <a:pPr>
              <a:buNone/>
            </a:pPr>
            <a:endParaRPr lang="en-US" sz="2000" dirty="0" smtClean="0"/>
          </a:p>
          <a:p>
            <a:pPr>
              <a:buNone/>
            </a:pPr>
            <a:r>
              <a:rPr lang="en-US" sz="2000" dirty="0" smtClean="0"/>
              <a:t>		</a:t>
            </a:r>
            <a:r>
              <a:rPr lang="en-US" sz="2000" baseline="30000" dirty="0" smtClean="0"/>
              <a:t>U</a:t>
            </a:r>
            <a:r>
              <a:rPr lang="en-US" sz="2000" dirty="0" smtClean="0"/>
              <a:t>T</a:t>
            </a:r>
            <a:r>
              <a:rPr lang="en-US" sz="2000" baseline="-25000" dirty="0" smtClean="0"/>
              <a:t> B</a:t>
            </a:r>
            <a:r>
              <a:rPr lang="en-US" sz="2000" dirty="0" smtClean="0"/>
              <a:t>= Rot( z,90</a:t>
            </a:r>
            <a:r>
              <a:rPr lang="en-US" sz="2000" baseline="30000" dirty="0" smtClean="0"/>
              <a:t>o</a:t>
            </a:r>
            <a:r>
              <a:rPr lang="en-US" sz="2000" dirty="0" smtClean="0"/>
              <a:t>) X Rot(</a:t>
            </a:r>
            <a:r>
              <a:rPr lang="en-US" sz="2000" i="1" dirty="0" smtClean="0"/>
              <a:t>n̄</a:t>
            </a:r>
            <a:r>
              <a:rPr lang="en-US" sz="2000" dirty="0" smtClean="0"/>
              <a:t> ,90</a:t>
            </a:r>
            <a:r>
              <a:rPr lang="en-US" sz="2000" baseline="30000" dirty="0" smtClean="0"/>
              <a:t>o</a:t>
            </a:r>
            <a:r>
              <a:rPr lang="en-US" sz="2000" dirty="0" smtClean="0"/>
              <a:t> ) X Trans(0,0,3) X Trans(0,5,0) </a:t>
            </a:r>
            <a:endParaRPr lang="en-US" sz="2000" dirty="0" smtClean="0"/>
          </a:p>
        </p:txBody>
      </p:sp>
      <p:sp>
        <p:nvSpPr>
          <p:cNvPr id="6" name="Title 1"/>
          <p:cNvSpPr>
            <a:spLocks noGrp="1"/>
          </p:cNvSpPr>
          <p:nvPr>
            <p:ph type="title"/>
          </p:nvPr>
        </p:nvSpPr>
        <p:spPr>
          <a:xfrm>
            <a:off x="457200" y="274638"/>
            <a:ext cx="8229600" cy="1143000"/>
          </a:xfrm>
        </p:spPr>
        <p:txBody>
          <a:bodyPr>
            <a:normAutofit fontScale="90000"/>
          </a:bodyPr>
          <a:lstStyle/>
          <a:p>
            <a:r>
              <a:rPr lang="en-US" dirty="0" smtClean="0"/>
              <a:t>Combined Transformation</a:t>
            </a:r>
            <a:br>
              <a:rPr lang="en-US" dirty="0" smtClean="0"/>
            </a:br>
            <a:endParaRPr lang="en-US" dirty="0"/>
          </a:p>
        </p:txBody>
      </p:sp>
      <p:sp>
        <p:nvSpPr>
          <p:cNvPr id="20482" name="Rectangle 2"/>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en-US"/>
          </a:p>
        </p:txBody>
      </p:sp>
      <p:sp>
        <p:nvSpPr>
          <p:cNvPr id="20483" name="Rectangle 3"/>
          <p:cNvSpPr>
            <a:spLocks noChangeArrowheads="1"/>
          </p:cNvSpPr>
          <p:nvPr/>
        </p:nvSpPr>
        <p:spPr bwMode="auto">
          <a:xfrm>
            <a:off x="0" y="209550"/>
            <a:ext cx="9144000" cy="0"/>
          </a:xfrm>
          <a:prstGeom prst="rect">
            <a:avLst/>
          </a:prstGeom>
          <a:noFill/>
          <a:ln w="9525">
            <a:noFill/>
            <a:miter lim="800000"/>
          </a:ln>
          <a:effectLst/>
        </p:spPr>
        <p:txBody>
          <a:bodyPr vert="horz" wrap="none" lIns="91440" tIns="45720" rIns="91440" bIns="45720" numCol="1" anchor="ctr"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sz="1200" b="0" i="0" u="none" strike="noStrike" cap="none" normalizeH="0" baseline="0" smtClean="0">
                <a:ln>
                  <a:noFill/>
                </a:ln>
                <a:solidFill>
                  <a:srgbClr val="222222"/>
                </a:solidFill>
                <a:effectLst/>
                <a:latin typeface="Arial" panose="020B0604020202020204" pitchFamily="34" charset="0"/>
                <a:ea typeface="Times New Roman" panose="02020603050405020304" pitchFamily="18" charset="0"/>
                <a:cs typeface="Arial" panose="020B0604020202020204" pitchFamily="34" charset="0"/>
              </a:rPr>
              <a:t>   </a:t>
            </a:r>
            <a:endParaRPr kumimoji="0" lang="en-US"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endParaRPr>
          </a:p>
        </p:txBody>
      </p:sp>
      <p:sp>
        <p:nvSpPr>
          <p:cNvPr id="23554" name="Rectangle 2"/>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en-US"/>
          </a:p>
        </p:txBody>
      </p:sp>
      <p:sp>
        <p:nvSpPr>
          <p:cNvPr id="23557" name="Rectangle 5"/>
          <p:cNvSpPr>
            <a:spLocks noChangeArrowheads="1"/>
          </p:cNvSpPr>
          <p:nvPr/>
        </p:nvSpPr>
        <p:spPr bwMode="auto">
          <a:xfrm>
            <a:off x="0" y="666750"/>
            <a:ext cx="9144000" cy="457200"/>
          </a:xfrm>
          <a:prstGeom prst="rect">
            <a:avLst/>
          </a:prstGeom>
          <a:noFill/>
          <a:ln w="9525">
            <a:noFill/>
            <a:miter lim="800000"/>
          </a:ln>
          <a:effectLst/>
        </p:spPr>
        <p:txBody>
          <a:bodyPr vert="horz" wrap="none" lIns="91440" tIns="45720" rIns="91440" bIns="45720" numCol="1" anchor="ctr"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endParaRPr kumimoji="0" lang="en-US"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endParaRPr>
          </a:p>
        </p:txBody>
      </p:sp>
      <p:sp>
        <p:nvSpPr>
          <p:cNvPr id="23560" name="Rectangle 8"/>
          <p:cNvSpPr>
            <a:spLocks noChangeArrowheads="1"/>
          </p:cNvSpPr>
          <p:nvPr/>
        </p:nvSpPr>
        <p:spPr bwMode="auto">
          <a:xfrm>
            <a:off x="0" y="666750"/>
            <a:ext cx="9144000" cy="457200"/>
          </a:xfrm>
          <a:prstGeom prst="rect">
            <a:avLst/>
          </a:prstGeom>
          <a:noFill/>
          <a:ln w="9525">
            <a:noFill/>
            <a:miter lim="800000"/>
          </a:ln>
          <a:effectLst/>
        </p:spPr>
        <p:txBody>
          <a:bodyPr vert="horz" wrap="none" lIns="91440" tIns="45720" rIns="91440" bIns="45720" numCol="1" anchor="ctr"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endParaRPr kumimoji="0" lang="en-US"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endParaRPr>
          </a:p>
        </p:txBody>
      </p:sp>
      <p:sp>
        <p:nvSpPr>
          <p:cNvPr id="23563" name="Rectangle 11"/>
          <p:cNvSpPr>
            <a:spLocks noChangeArrowheads="1"/>
          </p:cNvSpPr>
          <p:nvPr/>
        </p:nvSpPr>
        <p:spPr bwMode="auto">
          <a:xfrm>
            <a:off x="0" y="666750"/>
            <a:ext cx="9144000" cy="457200"/>
          </a:xfrm>
          <a:prstGeom prst="rect">
            <a:avLst/>
          </a:prstGeom>
          <a:noFill/>
          <a:ln w="9525">
            <a:noFill/>
            <a:miter lim="800000"/>
          </a:ln>
          <a:effectLst/>
        </p:spPr>
        <p:txBody>
          <a:bodyPr vert="horz" wrap="none" lIns="91440" tIns="45720" rIns="91440" bIns="45720" numCol="1" anchor="ctr"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endParaRPr kumimoji="0" lang="en-US"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endParaRPr>
          </a:p>
        </p:txBody>
      </p:sp>
      <p:sp>
        <p:nvSpPr>
          <p:cNvPr id="23566" name="Rectangle 14"/>
          <p:cNvSpPr>
            <a:spLocks noChangeArrowheads="1"/>
          </p:cNvSpPr>
          <p:nvPr/>
        </p:nvSpPr>
        <p:spPr bwMode="auto">
          <a:xfrm>
            <a:off x="0" y="666750"/>
            <a:ext cx="9144000" cy="457200"/>
          </a:xfrm>
          <a:prstGeom prst="rect">
            <a:avLst/>
          </a:prstGeom>
          <a:noFill/>
          <a:ln w="9525">
            <a:noFill/>
            <a:miter lim="800000"/>
          </a:ln>
          <a:effectLst/>
        </p:spPr>
        <p:txBody>
          <a:bodyPr vert="horz" wrap="none" lIns="91440" tIns="45720" rIns="91440" bIns="45720" numCol="1" anchor="ctr"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endParaRPr kumimoji="0" lang="en-US"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 calcmode="lin" valueType="num">
                                      <p:cBhvr additive="base">
                                        <p:cTn id="37" dur="500" fill="hold"/>
                                        <p:tgtEl>
                                          <p:spTgt spid="3">
                                            <p:txEl>
                                              <p:pRg st="6" end="6"/>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3">
                                            <p:txEl>
                                              <p:pRg st="6" end="6"/>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19200"/>
            <a:ext cx="8229600" cy="4525963"/>
          </a:xfrm>
        </p:spPr>
        <p:txBody>
          <a:bodyPr>
            <a:normAutofit/>
          </a:bodyPr>
          <a:lstStyle/>
          <a:p>
            <a:pPr>
              <a:buNone/>
            </a:pPr>
            <a:r>
              <a:rPr lang="en-US" sz="2000" dirty="0" smtClean="0"/>
              <a:t>Solution:</a:t>
            </a:r>
            <a:endParaRPr lang="en-US" sz="2000" dirty="0" smtClean="0"/>
          </a:p>
          <a:p>
            <a:pPr>
              <a:buNone/>
            </a:pPr>
            <a:r>
              <a:rPr lang="en-US" sz="2000" dirty="0" smtClean="0"/>
              <a:t>	</a:t>
            </a:r>
            <a:r>
              <a:rPr lang="en-US" sz="2000" baseline="30000" dirty="0" smtClean="0"/>
              <a:t>U</a:t>
            </a:r>
            <a:r>
              <a:rPr lang="en-US" sz="2000" dirty="0" smtClean="0"/>
              <a:t>T</a:t>
            </a:r>
            <a:r>
              <a:rPr lang="en-US" sz="2000" baseline="-25000" dirty="0" smtClean="0"/>
              <a:t> B</a:t>
            </a:r>
            <a:r>
              <a:rPr lang="en-US" sz="2000" dirty="0" smtClean="0"/>
              <a:t>= Rot( z,90</a:t>
            </a:r>
            <a:r>
              <a:rPr lang="en-US" sz="2000" baseline="30000" dirty="0" smtClean="0"/>
              <a:t>o</a:t>
            </a:r>
            <a:r>
              <a:rPr lang="en-US" sz="2000" dirty="0" smtClean="0"/>
              <a:t>) X Rot(</a:t>
            </a:r>
            <a:r>
              <a:rPr lang="en-US" sz="2000" i="1" dirty="0" smtClean="0"/>
              <a:t>n̄</a:t>
            </a:r>
            <a:r>
              <a:rPr lang="en-US" sz="2000" dirty="0" smtClean="0"/>
              <a:t> ,90</a:t>
            </a:r>
            <a:r>
              <a:rPr lang="en-US" sz="2000" baseline="30000" dirty="0" smtClean="0"/>
              <a:t>o</a:t>
            </a:r>
            <a:r>
              <a:rPr lang="en-US" sz="2000" dirty="0" smtClean="0"/>
              <a:t> ) X Trans(0,0,3) X Trans(0,5,0) </a:t>
            </a:r>
            <a:endParaRPr lang="en-US" sz="2000" dirty="0" smtClean="0"/>
          </a:p>
          <a:p>
            <a:pPr>
              <a:buNone/>
            </a:pPr>
            <a:r>
              <a:rPr lang="en-US" sz="2000" baseline="30000" dirty="0" smtClean="0"/>
              <a:t>	</a:t>
            </a:r>
            <a:endParaRPr lang="en-US" sz="2000" baseline="30000" dirty="0" smtClean="0"/>
          </a:p>
          <a:p>
            <a:pPr>
              <a:buNone/>
            </a:pPr>
            <a:r>
              <a:rPr lang="en-US" sz="2000" baseline="30000" dirty="0" smtClean="0"/>
              <a:t>	U</a:t>
            </a:r>
            <a:r>
              <a:rPr lang="en-US" sz="2000" dirty="0" smtClean="0"/>
              <a:t>P= </a:t>
            </a:r>
            <a:r>
              <a:rPr lang="en-US" sz="2000" baseline="30000" dirty="0" smtClean="0"/>
              <a:t>U</a:t>
            </a:r>
            <a:r>
              <a:rPr lang="en-US" sz="2000" dirty="0" smtClean="0"/>
              <a:t>T</a:t>
            </a:r>
            <a:r>
              <a:rPr lang="en-US" sz="2000" baseline="-25000" dirty="0" smtClean="0"/>
              <a:t> B</a:t>
            </a:r>
            <a:r>
              <a:rPr lang="en-US" sz="2000" dirty="0" smtClean="0"/>
              <a:t> X </a:t>
            </a:r>
            <a:r>
              <a:rPr lang="en-US" sz="2000" baseline="30000" dirty="0" smtClean="0"/>
              <a:t>B</a:t>
            </a:r>
            <a:r>
              <a:rPr lang="en-US" sz="2000" dirty="0" smtClean="0"/>
              <a:t>P</a:t>
            </a:r>
            <a:endParaRPr lang="en-US" sz="2000" dirty="0" smtClean="0"/>
          </a:p>
        </p:txBody>
      </p:sp>
      <p:sp>
        <p:nvSpPr>
          <p:cNvPr id="6" name="Title 1"/>
          <p:cNvSpPr>
            <a:spLocks noGrp="1"/>
          </p:cNvSpPr>
          <p:nvPr>
            <p:ph type="title"/>
          </p:nvPr>
        </p:nvSpPr>
        <p:spPr>
          <a:xfrm>
            <a:off x="457200" y="274638"/>
            <a:ext cx="8229600" cy="1143000"/>
          </a:xfrm>
        </p:spPr>
        <p:txBody>
          <a:bodyPr>
            <a:normAutofit fontScale="90000"/>
          </a:bodyPr>
          <a:lstStyle/>
          <a:p>
            <a:r>
              <a:rPr lang="en-US" dirty="0" smtClean="0"/>
              <a:t>Combined Transformation</a:t>
            </a:r>
            <a:br>
              <a:rPr lang="en-US" dirty="0" smtClean="0"/>
            </a:br>
            <a:endParaRPr lang="en-US" dirty="0"/>
          </a:p>
        </p:txBody>
      </p:sp>
      <p:sp>
        <p:nvSpPr>
          <p:cNvPr id="20482" name="Rectangle 2"/>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en-US"/>
          </a:p>
        </p:txBody>
      </p:sp>
      <p:sp>
        <p:nvSpPr>
          <p:cNvPr id="20483" name="Rectangle 3"/>
          <p:cNvSpPr>
            <a:spLocks noChangeArrowheads="1"/>
          </p:cNvSpPr>
          <p:nvPr/>
        </p:nvSpPr>
        <p:spPr bwMode="auto">
          <a:xfrm>
            <a:off x="0" y="209550"/>
            <a:ext cx="9144000" cy="0"/>
          </a:xfrm>
          <a:prstGeom prst="rect">
            <a:avLst/>
          </a:prstGeom>
          <a:noFill/>
          <a:ln w="9525">
            <a:noFill/>
            <a:miter lim="800000"/>
          </a:ln>
          <a:effectLst/>
        </p:spPr>
        <p:txBody>
          <a:bodyPr vert="horz" wrap="none" lIns="91440" tIns="45720" rIns="91440" bIns="45720" numCol="1" anchor="ctr"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sz="1200" b="0" i="0" u="none" strike="noStrike" cap="none" normalizeH="0" baseline="0" smtClean="0">
                <a:ln>
                  <a:noFill/>
                </a:ln>
                <a:solidFill>
                  <a:srgbClr val="222222"/>
                </a:solidFill>
                <a:effectLst/>
                <a:latin typeface="Arial" panose="020B0604020202020204" pitchFamily="34" charset="0"/>
                <a:ea typeface="Times New Roman" panose="02020603050405020304" pitchFamily="18" charset="0"/>
                <a:cs typeface="Arial" panose="020B0604020202020204" pitchFamily="34" charset="0"/>
              </a:rPr>
              <a:t>   </a:t>
            </a:r>
            <a:endParaRPr kumimoji="0" lang="en-US"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endParaRPr>
          </a:p>
        </p:txBody>
      </p:sp>
      <p:sp>
        <p:nvSpPr>
          <p:cNvPr id="23554" name="Rectangle 2"/>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en-US"/>
          </a:p>
        </p:txBody>
      </p:sp>
      <p:sp>
        <p:nvSpPr>
          <p:cNvPr id="23557" name="Rectangle 5"/>
          <p:cNvSpPr>
            <a:spLocks noChangeArrowheads="1"/>
          </p:cNvSpPr>
          <p:nvPr/>
        </p:nvSpPr>
        <p:spPr bwMode="auto">
          <a:xfrm>
            <a:off x="0" y="666750"/>
            <a:ext cx="9144000" cy="457200"/>
          </a:xfrm>
          <a:prstGeom prst="rect">
            <a:avLst/>
          </a:prstGeom>
          <a:noFill/>
          <a:ln w="9525">
            <a:noFill/>
            <a:miter lim="800000"/>
          </a:ln>
          <a:effectLst/>
        </p:spPr>
        <p:txBody>
          <a:bodyPr vert="horz" wrap="none" lIns="91440" tIns="45720" rIns="91440" bIns="45720" numCol="1" anchor="ctr"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endParaRPr kumimoji="0" lang="en-US"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endParaRPr>
          </a:p>
        </p:txBody>
      </p:sp>
      <p:sp>
        <p:nvSpPr>
          <p:cNvPr id="23560" name="Rectangle 8"/>
          <p:cNvSpPr>
            <a:spLocks noChangeArrowheads="1"/>
          </p:cNvSpPr>
          <p:nvPr/>
        </p:nvSpPr>
        <p:spPr bwMode="auto">
          <a:xfrm>
            <a:off x="0" y="666750"/>
            <a:ext cx="9144000" cy="457200"/>
          </a:xfrm>
          <a:prstGeom prst="rect">
            <a:avLst/>
          </a:prstGeom>
          <a:noFill/>
          <a:ln w="9525">
            <a:noFill/>
            <a:miter lim="800000"/>
          </a:ln>
          <a:effectLst/>
        </p:spPr>
        <p:txBody>
          <a:bodyPr vert="horz" wrap="none" lIns="91440" tIns="45720" rIns="91440" bIns="45720" numCol="1" anchor="ctr"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endParaRPr kumimoji="0" lang="en-US"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endParaRPr>
          </a:p>
        </p:txBody>
      </p:sp>
      <p:sp>
        <p:nvSpPr>
          <p:cNvPr id="23563" name="Rectangle 11"/>
          <p:cNvSpPr>
            <a:spLocks noChangeArrowheads="1"/>
          </p:cNvSpPr>
          <p:nvPr/>
        </p:nvSpPr>
        <p:spPr bwMode="auto">
          <a:xfrm>
            <a:off x="0" y="666750"/>
            <a:ext cx="9144000" cy="457200"/>
          </a:xfrm>
          <a:prstGeom prst="rect">
            <a:avLst/>
          </a:prstGeom>
          <a:noFill/>
          <a:ln w="9525">
            <a:noFill/>
            <a:miter lim="800000"/>
          </a:ln>
          <a:effectLst/>
        </p:spPr>
        <p:txBody>
          <a:bodyPr vert="horz" wrap="none" lIns="91440" tIns="45720" rIns="91440" bIns="45720" numCol="1" anchor="ctr"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endParaRPr kumimoji="0" lang="en-US"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endParaRPr>
          </a:p>
        </p:txBody>
      </p:sp>
      <p:sp>
        <p:nvSpPr>
          <p:cNvPr id="23566" name="Rectangle 14"/>
          <p:cNvSpPr>
            <a:spLocks noChangeArrowheads="1"/>
          </p:cNvSpPr>
          <p:nvPr/>
        </p:nvSpPr>
        <p:spPr bwMode="auto">
          <a:xfrm>
            <a:off x="0" y="666750"/>
            <a:ext cx="9144000" cy="457200"/>
          </a:xfrm>
          <a:prstGeom prst="rect">
            <a:avLst/>
          </a:prstGeom>
          <a:noFill/>
          <a:ln w="9525">
            <a:noFill/>
            <a:miter lim="800000"/>
          </a:ln>
          <a:effectLst/>
        </p:spPr>
        <p:txBody>
          <a:bodyPr vert="horz" wrap="none" lIns="91440" tIns="45720" rIns="91440" bIns="45720" numCol="1" anchor="ctr"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endParaRPr kumimoji="0" lang="en-US"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endParaRPr>
          </a:p>
        </p:txBody>
      </p:sp>
      <p:pic>
        <p:nvPicPr>
          <p:cNvPr id="4098" name="Picture 2"/>
          <p:cNvPicPr>
            <a:picLocks noChangeAspect="1" noChangeArrowheads="1"/>
          </p:cNvPicPr>
          <p:nvPr/>
        </p:nvPicPr>
        <p:blipFill>
          <a:blip r:embed="rId1" cstate="print"/>
          <a:srcRect l="17020" t="51758" r="29722" b="29687"/>
          <a:stretch>
            <a:fillRect/>
          </a:stretch>
        </p:blipFill>
        <p:spPr bwMode="auto">
          <a:xfrm>
            <a:off x="1143008" y="2786058"/>
            <a:ext cx="6929454" cy="1357322"/>
          </a:xfrm>
          <a:prstGeom prst="rect">
            <a:avLst/>
          </a:prstGeom>
          <a:noFill/>
          <a:ln w="9525">
            <a:noFill/>
            <a:miter lim="800000"/>
            <a:headEnd/>
            <a:tailEnd/>
          </a:ln>
          <a:effectLst/>
        </p:spPr>
      </p:pic>
      <p:pic>
        <p:nvPicPr>
          <p:cNvPr id="4099" name="Picture 3"/>
          <p:cNvPicPr>
            <a:picLocks noChangeAspect="1" noChangeArrowheads="1"/>
          </p:cNvPicPr>
          <p:nvPr/>
        </p:nvPicPr>
        <p:blipFill>
          <a:blip r:embed="rId2" cstate="print"/>
          <a:srcRect l="14861" t="38281" r="65923" b="44141"/>
          <a:stretch>
            <a:fillRect/>
          </a:stretch>
        </p:blipFill>
        <p:spPr bwMode="auto">
          <a:xfrm>
            <a:off x="500034" y="4071942"/>
            <a:ext cx="2500298" cy="1285884"/>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4098"/>
                                        </p:tgtEl>
                                        <p:attrNameLst>
                                          <p:attrName>style.visibility</p:attrName>
                                        </p:attrNameLst>
                                      </p:cBhvr>
                                      <p:to>
                                        <p:strVal val="visible"/>
                                      </p:to>
                                    </p:set>
                                    <p:anim calcmode="lin" valueType="num">
                                      <p:cBhvr additive="base">
                                        <p:cTn id="25" dur="500" fill="hold"/>
                                        <p:tgtEl>
                                          <p:spTgt spid="4098"/>
                                        </p:tgtEl>
                                        <p:attrNameLst>
                                          <p:attrName>ppt_x</p:attrName>
                                        </p:attrNameLst>
                                      </p:cBhvr>
                                      <p:tavLst>
                                        <p:tav tm="0">
                                          <p:val>
                                            <p:strVal val="0-#ppt_w/2"/>
                                          </p:val>
                                        </p:tav>
                                        <p:tav tm="100000">
                                          <p:val>
                                            <p:strVal val="#ppt_x"/>
                                          </p:val>
                                        </p:tav>
                                      </p:tavLst>
                                    </p:anim>
                                    <p:anim calcmode="lin" valueType="num">
                                      <p:cBhvr additive="base">
                                        <p:cTn id="26" dur="500" fill="hold"/>
                                        <p:tgtEl>
                                          <p:spTgt spid="4098"/>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4099"/>
                                        </p:tgtEl>
                                        <p:attrNameLst>
                                          <p:attrName>style.visibility</p:attrName>
                                        </p:attrNameLst>
                                      </p:cBhvr>
                                      <p:to>
                                        <p:strVal val="visible"/>
                                      </p:to>
                                    </p:set>
                                    <p:anim calcmode="lin" valueType="num">
                                      <p:cBhvr additive="base">
                                        <p:cTn id="31" dur="500" fill="hold"/>
                                        <p:tgtEl>
                                          <p:spTgt spid="4099"/>
                                        </p:tgtEl>
                                        <p:attrNameLst>
                                          <p:attrName>ppt_x</p:attrName>
                                        </p:attrNameLst>
                                      </p:cBhvr>
                                      <p:tavLst>
                                        <p:tav tm="0">
                                          <p:val>
                                            <p:strVal val="0-#ppt_w/2"/>
                                          </p:val>
                                        </p:tav>
                                        <p:tav tm="100000">
                                          <p:val>
                                            <p:strVal val="#ppt_x"/>
                                          </p:val>
                                        </p:tav>
                                      </p:tavLst>
                                    </p:anim>
                                    <p:anim calcmode="lin" valueType="num">
                                      <p:cBhvr additive="base">
                                        <p:cTn id="32" dur="500" fill="hold"/>
                                        <p:tgtEl>
                                          <p:spTgt spid="409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18643</Words>
  <Application>WPS Presentation</Application>
  <PresentationFormat>On-screen Show (4:3)</PresentationFormat>
  <Paragraphs>899</Paragraphs>
  <Slides>92</Slides>
  <Notes>1</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92</vt:i4>
      </vt:variant>
    </vt:vector>
  </HeadingPairs>
  <TitlesOfParts>
    <vt:vector size="103" baseType="lpstr">
      <vt:lpstr>Arial</vt:lpstr>
      <vt:lpstr>SimSun</vt:lpstr>
      <vt:lpstr>Wingdings</vt:lpstr>
      <vt:lpstr>Calibri</vt:lpstr>
      <vt:lpstr>Microsoft YaHei</vt:lpstr>
      <vt:lpstr>Arial Unicode MS</vt:lpstr>
      <vt:lpstr>Times New Roman</vt:lpstr>
      <vt:lpstr>MS PGothic</vt:lpstr>
      <vt:lpstr>Cambria Math</vt:lpstr>
      <vt:lpstr>Calibri math</vt:lpstr>
      <vt:lpstr>Office Theme</vt:lpstr>
      <vt:lpstr>(PCC) Robot Kinematics and Dynamics </vt:lpstr>
      <vt:lpstr>Basic Concepts</vt:lpstr>
      <vt:lpstr>PowerPoint 演示文稿</vt:lpstr>
      <vt:lpstr>Robot Classification</vt:lpstr>
      <vt:lpstr>Robot Configurations</vt:lpstr>
      <vt:lpstr>Work space</vt:lpstr>
      <vt:lpstr>A robot’s World, Joint, and Tool reference frames</vt:lpstr>
      <vt:lpstr>Components of Robotic System</vt:lpstr>
      <vt:lpstr>Robot manipulator</vt:lpstr>
      <vt:lpstr>Manipulator</vt:lpstr>
      <vt:lpstr>Rigid body </vt:lpstr>
      <vt:lpstr>Rigid bodies </vt:lpstr>
      <vt:lpstr>Rotation in 3D</vt:lpstr>
      <vt:lpstr>Rotation in 3D</vt:lpstr>
      <vt:lpstr>Rotation in 3D</vt:lpstr>
      <vt:lpstr>Rotation in 3D</vt:lpstr>
      <vt:lpstr>Transformations</vt:lpstr>
      <vt:lpstr>Rotational Transformation</vt:lpstr>
      <vt:lpstr>Rotational Transformation</vt:lpstr>
      <vt:lpstr>Rotational Transformation</vt:lpstr>
      <vt:lpstr>Rotational Transformation</vt:lpstr>
      <vt:lpstr>Rotational Transformation</vt:lpstr>
      <vt:lpstr>Rotational Transformation</vt:lpstr>
      <vt:lpstr>Rotational Transformation</vt:lpstr>
      <vt:lpstr>Rotational Transformation</vt:lpstr>
      <vt:lpstr>Rotational Transformation</vt:lpstr>
      <vt:lpstr>Rotational Transformation</vt:lpstr>
      <vt:lpstr>Rotational Transformation</vt:lpstr>
      <vt:lpstr>Rotational Transformation</vt:lpstr>
      <vt:lpstr>PowerPoint 演示文稿</vt:lpstr>
      <vt:lpstr>PowerPoint 演示文稿</vt:lpstr>
      <vt:lpstr>Homogeneous Transformation</vt:lpstr>
      <vt:lpstr>Homogeneous Transformation</vt:lpstr>
      <vt:lpstr>Homogeneous Transformation</vt:lpstr>
      <vt:lpstr>Homogeneous Transformation</vt:lpstr>
      <vt:lpstr>PowerPoint 演示文稿</vt:lpstr>
      <vt:lpstr>Homogeneous Transformation</vt:lpstr>
      <vt:lpstr>Homogeneous Transformation</vt:lpstr>
      <vt:lpstr>Homogeneous Transformation</vt:lpstr>
      <vt:lpstr>Homogeneous Transformation</vt:lpstr>
      <vt:lpstr>Homogeneous Transformation</vt:lpstr>
      <vt:lpstr>Homogeneous Transformation</vt:lpstr>
      <vt:lpstr>Homogeneous Transformation</vt:lpstr>
      <vt:lpstr>Homogeneous Transformation</vt:lpstr>
      <vt:lpstr>Robot Kinematics</vt:lpstr>
      <vt:lpstr>Robot Kinematics</vt:lpstr>
      <vt:lpstr>Robot Kinematics</vt:lpstr>
      <vt:lpstr>Robot Kinematics</vt:lpstr>
      <vt:lpstr>Robot Kinematics</vt:lpstr>
      <vt:lpstr>Robot Kinematics</vt:lpstr>
      <vt:lpstr>Robot Kinematics</vt:lpstr>
      <vt:lpstr>Robot Kinematics</vt:lpstr>
      <vt:lpstr>Robot Kinematics</vt:lpstr>
      <vt:lpstr>Robot Kinematics</vt:lpstr>
      <vt:lpstr>Robot Kinematics</vt:lpstr>
      <vt:lpstr>Robot Kinematics</vt:lpstr>
      <vt:lpstr>Robot Kinematics</vt:lpstr>
      <vt:lpstr>Robot Kinematics</vt:lpstr>
      <vt:lpstr>Robot Kinematics</vt:lpstr>
      <vt:lpstr>Robot Kinematics</vt:lpstr>
      <vt:lpstr>Robot Kinematics</vt:lpstr>
      <vt:lpstr>Robot Kinematics</vt:lpstr>
      <vt:lpstr>Robot Kinematics</vt:lpstr>
      <vt:lpstr>Robot Kinematics</vt:lpstr>
      <vt:lpstr>Robot Kinematics</vt:lpstr>
      <vt:lpstr>Robot Kinematics</vt:lpstr>
      <vt:lpstr>Robot Kinematics</vt:lpstr>
      <vt:lpstr>Robot Kinematics</vt:lpstr>
      <vt:lpstr>Robot Kinematics</vt:lpstr>
      <vt:lpstr>Robot Kinematics</vt:lpstr>
      <vt:lpstr>Robot Kinematics</vt:lpstr>
      <vt:lpstr>Robot Kinematics</vt:lpstr>
      <vt:lpstr>PowerPoint 演示文稿</vt:lpstr>
      <vt:lpstr>Combined Transformation </vt:lpstr>
      <vt:lpstr>Combined Transformation </vt:lpstr>
      <vt:lpstr>Combined Transformation </vt:lpstr>
      <vt:lpstr>Combined Transformation </vt:lpstr>
      <vt:lpstr>Combined Transformation </vt:lpstr>
      <vt:lpstr>Combined Transformation </vt:lpstr>
      <vt:lpstr>Combined Transformation </vt:lpstr>
      <vt:lpstr>Combined Transformation </vt:lpstr>
      <vt:lpstr>Combined Transformation </vt:lpstr>
      <vt:lpstr>Combined Transformation </vt:lpstr>
      <vt:lpstr>Combined Transformation </vt:lpstr>
      <vt:lpstr>Combined Transformation </vt:lpstr>
      <vt:lpstr>Combined Transformation </vt:lpstr>
      <vt:lpstr>Combined Transformation </vt:lpstr>
      <vt:lpstr>Combined Transformation </vt:lpstr>
      <vt:lpstr>Combined Transformation </vt:lpstr>
      <vt:lpstr>Combined Transformation </vt:lpstr>
      <vt:lpstr>Combined Transformation </vt:lpstr>
      <vt:lpstr>Combined Transformation </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admin</dc:creator>
  <cp:lastModifiedBy>manka</cp:lastModifiedBy>
  <cp:revision>55</cp:revision>
  <dcterms:created xsi:type="dcterms:W3CDTF">2021-06-27T21:45:00Z</dcterms:created>
  <dcterms:modified xsi:type="dcterms:W3CDTF">2023-11-25T14:24:57Z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AFFB656E27564FAEB0567663D5BCB2B3_12</vt:lpwstr>
  </property>
  <property fmtid="{D5CDD505-2E9C-101B-9397-08002B2CF9AE}" pid="3" name="KSOProductBuildVer">
    <vt:lpwstr>1033-12.2.0.13306</vt:lpwstr>
  </property>
</Properties>
</file>